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Lst>
  <p:sldSz cx="32399288" cy="39600188"/>
  <p:notesSz cx="6669088" cy="9928225"/>
  <p:defaultTextStyle>
    <a:defPPr>
      <a:defRPr lang="en-US"/>
    </a:defPPr>
    <a:lvl1pPr marL="0" algn="l" defTabSz="3628759" rtl="0" eaLnBrk="1" latinLnBrk="0" hangingPunct="1">
      <a:defRPr sz="7143" kern="1200">
        <a:solidFill>
          <a:schemeClr val="tx1"/>
        </a:solidFill>
        <a:latin typeface="+mn-lt"/>
        <a:ea typeface="+mn-ea"/>
        <a:cs typeface="+mn-cs"/>
      </a:defRPr>
    </a:lvl1pPr>
    <a:lvl2pPr marL="1814380" algn="l" defTabSz="3628759" rtl="0" eaLnBrk="1" latinLnBrk="0" hangingPunct="1">
      <a:defRPr sz="7143" kern="1200">
        <a:solidFill>
          <a:schemeClr val="tx1"/>
        </a:solidFill>
        <a:latin typeface="+mn-lt"/>
        <a:ea typeface="+mn-ea"/>
        <a:cs typeface="+mn-cs"/>
      </a:defRPr>
    </a:lvl2pPr>
    <a:lvl3pPr marL="3628759" algn="l" defTabSz="3628759" rtl="0" eaLnBrk="1" latinLnBrk="0" hangingPunct="1">
      <a:defRPr sz="7143" kern="1200">
        <a:solidFill>
          <a:schemeClr val="tx1"/>
        </a:solidFill>
        <a:latin typeface="+mn-lt"/>
        <a:ea typeface="+mn-ea"/>
        <a:cs typeface="+mn-cs"/>
      </a:defRPr>
    </a:lvl3pPr>
    <a:lvl4pPr marL="5443141" algn="l" defTabSz="3628759" rtl="0" eaLnBrk="1" latinLnBrk="0" hangingPunct="1">
      <a:defRPr sz="7143" kern="1200">
        <a:solidFill>
          <a:schemeClr val="tx1"/>
        </a:solidFill>
        <a:latin typeface="+mn-lt"/>
        <a:ea typeface="+mn-ea"/>
        <a:cs typeface="+mn-cs"/>
      </a:defRPr>
    </a:lvl4pPr>
    <a:lvl5pPr marL="7257521" algn="l" defTabSz="3628759" rtl="0" eaLnBrk="1" latinLnBrk="0" hangingPunct="1">
      <a:defRPr sz="7143" kern="1200">
        <a:solidFill>
          <a:schemeClr val="tx1"/>
        </a:solidFill>
        <a:latin typeface="+mn-lt"/>
        <a:ea typeface="+mn-ea"/>
        <a:cs typeface="+mn-cs"/>
      </a:defRPr>
    </a:lvl5pPr>
    <a:lvl6pPr marL="9071900" algn="l" defTabSz="3628759" rtl="0" eaLnBrk="1" latinLnBrk="0" hangingPunct="1">
      <a:defRPr sz="7143" kern="1200">
        <a:solidFill>
          <a:schemeClr val="tx1"/>
        </a:solidFill>
        <a:latin typeface="+mn-lt"/>
        <a:ea typeface="+mn-ea"/>
        <a:cs typeface="+mn-cs"/>
      </a:defRPr>
    </a:lvl6pPr>
    <a:lvl7pPr marL="10886280" algn="l" defTabSz="3628759" rtl="0" eaLnBrk="1" latinLnBrk="0" hangingPunct="1">
      <a:defRPr sz="7143" kern="1200">
        <a:solidFill>
          <a:schemeClr val="tx1"/>
        </a:solidFill>
        <a:latin typeface="+mn-lt"/>
        <a:ea typeface="+mn-ea"/>
        <a:cs typeface="+mn-cs"/>
      </a:defRPr>
    </a:lvl7pPr>
    <a:lvl8pPr marL="12700660" algn="l" defTabSz="3628759" rtl="0" eaLnBrk="1" latinLnBrk="0" hangingPunct="1">
      <a:defRPr sz="7143" kern="1200">
        <a:solidFill>
          <a:schemeClr val="tx1"/>
        </a:solidFill>
        <a:latin typeface="+mn-lt"/>
        <a:ea typeface="+mn-ea"/>
        <a:cs typeface="+mn-cs"/>
      </a:defRPr>
    </a:lvl8pPr>
    <a:lvl9pPr marL="14515040" algn="l" defTabSz="3628759"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72"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40"/>
    <p:restoredTop sz="95934"/>
  </p:normalViewPr>
  <p:slideViewPr>
    <p:cSldViewPr snapToGrid="0" snapToObjects="1">
      <p:cViewPr varScale="1">
        <p:scale>
          <a:sx n="19" d="100"/>
          <a:sy n="19" d="100"/>
        </p:scale>
        <p:origin x="576" y="60"/>
      </p:cViewPr>
      <p:guideLst>
        <p:guide orient="horz" pos="12472"/>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MD" sz="1800" dirty="0">
                <a:solidFill>
                  <a:schemeClr val="tx1"/>
                </a:solidFill>
                <a:latin typeface="Arial" panose="020B0604020202020204" pitchFamily="34" charset="0"/>
                <a:cs typeface="Arial" panose="020B0604020202020204" pitchFamily="34" charset="0"/>
              </a:rPr>
              <a:t>Floarea</a:t>
            </a:r>
            <a:r>
              <a:rPr lang="ro-MD" sz="1800" baseline="0" dirty="0">
                <a:solidFill>
                  <a:schemeClr val="tx1"/>
                </a:solidFill>
                <a:latin typeface="Arial" panose="020B0604020202020204" pitchFamily="34" charset="0"/>
                <a:cs typeface="Arial" panose="020B0604020202020204" pitchFamily="34" charset="0"/>
              </a:rPr>
              <a:t> soarelui LG 5463</a:t>
            </a:r>
            <a:endParaRPr lang="en-US" sz="18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olid"/>
              </a:ln>
              <a:effectLst/>
            </c:spPr>
            <c:trendlineType val="linear"/>
            <c:dispRSqr val="1"/>
            <c:dispEq val="1"/>
            <c:trendlineLbl>
              <c:layout>
                <c:manualLayout>
                  <c:x val="-0.24207013984449213"/>
                  <c:y val="4.4129696280935028E-2"/>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aseline="0" dirty="0">
                        <a:solidFill>
                          <a:schemeClr val="tx1"/>
                        </a:solidFill>
                        <a:latin typeface="Arial" panose="020B0604020202020204" pitchFamily="34" charset="0"/>
                        <a:cs typeface="Arial" panose="020B0604020202020204" pitchFamily="34" charset="0"/>
                      </a:rPr>
                      <a:t>y = 0,5816x - 0,4756</a:t>
                    </a:r>
                    <a:br>
                      <a:rPr lang="en-US" sz="1400" baseline="0" dirty="0">
                        <a:solidFill>
                          <a:schemeClr val="tx1"/>
                        </a:solidFill>
                        <a:latin typeface="Arial" panose="020B0604020202020204" pitchFamily="34" charset="0"/>
                        <a:cs typeface="Arial" panose="020B0604020202020204" pitchFamily="34" charset="0"/>
                      </a:rPr>
                    </a:br>
                    <a:r>
                      <a:rPr lang="en-US" sz="1400" baseline="0" dirty="0">
                        <a:solidFill>
                          <a:schemeClr val="tx1"/>
                        </a:solidFill>
                        <a:latin typeface="Arial" panose="020B0604020202020204" pitchFamily="34" charset="0"/>
                        <a:cs typeface="Arial" panose="020B0604020202020204" pitchFamily="34" charset="0"/>
                      </a:rPr>
                      <a:t>R² = 0,7656</a:t>
                    </a:r>
                    <a:endParaRPr lang="ro-MD" sz="1400" baseline="0" dirty="0">
                      <a:solidFill>
                        <a:schemeClr val="tx1"/>
                      </a:solidFill>
                      <a:latin typeface="Arial" panose="020B0604020202020204" pitchFamily="34" charset="0"/>
                      <a:cs typeface="Arial" panose="020B0604020202020204" pitchFamily="34" charset="0"/>
                    </a:endParaRPr>
                  </a:p>
                  <a:p>
                    <a:pPr>
                      <a:defRPr/>
                    </a:pPr>
                    <a:r>
                      <a:rPr lang="ro-MD" sz="1400" baseline="0" dirty="0">
                        <a:solidFill>
                          <a:schemeClr val="tx1"/>
                        </a:solidFill>
                        <a:latin typeface="Arial" panose="020B0604020202020204" pitchFamily="34" charset="0"/>
                        <a:cs typeface="Arial" panose="020B0604020202020204" pitchFamily="34" charset="0"/>
                      </a:rPr>
                      <a:t>r=0,874</a:t>
                    </a:r>
                    <a:endParaRPr lang="en-US" sz="1400" dirty="0">
                      <a:solidFill>
                        <a:schemeClr val="tx1"/>
                      </a:solidFill>
                      <a:latin typeface="Arial" panose="020B0604020202020204" pitchFamily="34" charset="0"/>
                      <a:cs typeface="Arial" panose="020B0604020202020204" pitchFamily="34" charset="0"/>
                    </a:endParaRP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'Biomasa capitule tha'!$A$1:$R$1</c:f>
              <c:numCache>
                <c:formatCode>#.000</c:formatCode>
                <c:ptCount val="18"/>
                <c:pt idx="0">
                  <c:v>2.8</c:v>
                </c:pt>
                <c:pt idx="1">
                  <c:v>5.7</c:v>
                </c:pt>
                <c:pt idx="2">
                  <c:v>4.75</c:v>
                </c:pt>
                <c:pt idx="3">
                  <c:v>5.9</c:v>
                </c:pt>
                <c:pt idx="4">
                  <c:v>4.5999999999999996</c:v>
                </c:pt>
                <c:pt idx="5">
                  <c:v>5.15</c:v>
                </c:pt>
                <c:pt idx="6">
                  <c:v>4.5</c:v>
                </c:pt>
                <c:pt idx="7">
                  <c:v>4.4000000000000004</c:v>
                </c:pt>
                <c:pt idx="8">
                  <c:v>4.5999999999999996</c:v>
                </c:pt>
                <c:pt idx="9">
                  <c:v>3.65</c:v>
                </c:pt>
                <c:pt idx="10">
                  <c:v>5.15</c:v>
                </c:pt>
                <c:pt idx="11">
                  <c:v>3.85</c:v>
                </c:pt>
                <c:pt idx="12">
                  <c:v>4.5999999999999996</c:v>
                </c:pt>
                <c:pt idx="13">
                  <c:v>3.55</c:v>
                </c:pt>
                <c:pt idx="14">
                  <c:v>4.55</c:v>
                </c:pt>
                <c:pt idx="15">
                  <c:v>3.25</c:v>
                </c:pt>
                <c:pt idx="16">
                  <c:v>4.0999999999999996</c:v>
                </c:pt>
                <c:pt idx="17">
                  <c:v>3.5</c:v>
                </c:pt>
              </c:numCache>
            </c:numRef>
          </c:xVal>
          <c:yVal>
            <c:numRef>
              <c:f>'Biomasa capitule tha'!$A$2:$R$2</c:f>
              <c:numCache>
                <c:formatCode>#.000</c:formatCode>
                <c:ptCount val="18"/>
                <c:pt idx="0">
                  <c:v>1.5</c:v>
                </c:pt>
                <c:pt idx="1">
                  <c:v>3.3</c:v>
                </c:pt>
                <c:pt idx="2">
                  <c:v>2.4500000000000002</c:v>
                </c:pt>
                <c:pt idx="3">
                  <c:v>3</c:v>
                </c:pt>
                <c:pt idx="4">
                  <c:v>2.4</c:v>
                </c:pt>
                <c:pt idx="5">
                  <c:v>2.0499999999999998</c:v>
                </c:pt>
                <c:pt idx="6">
                  <c:v>2.35</c:v>
                </c:pt>
                <c:pt idx="7">
                  <c:v>2.15</c:v>
                </c:pt>
                <c:pt idx="8">
                  <c:v>2.2000000000000002</c:v>
                </c:pt>
                <c:pt idx="9">
                  <c:v>1.25</c:v>
                </c:pt>
                <c:pt idx="10">
                  <c:v>2.4</c:v>
                </c:pt>
                <c:pt idx="11">
                  <c:v>1.8</c:v>
                </c:pt>
                <c:pt idx="12">
                  <c:v>2.2999999999999998</c:v>
                </c:pt>
                <c:pt idx="13">
                  <c:v>1.6</c:v>
                </c:pt>
                <c:pt idx="14">
                  <c:v>1.7</c:v>
                </c:pt>
                <c:pt idx="15">
                  <c:v>1.35</c:v>
                </c:pt>
                <c:pt idx="16">
                  <c:v>1.6</c:v>
                </c:pt>
                <c:pt idx="17">
                  <c:v>1.75</c:v>
                </c:pt>
              </c:numCache>
            </c:numRef>
          </c:yVal>
          <c:smooth val="0"/>
          <c:extLst>
            <c:ext xmlns:c16="http://schemas.microsoft.com/office/drawing/2014/chart" uri="{C3380CC4-5D6E-409C-BE32-E72D297353CC}">
              <c16:uniqueId val="{00000001-D13B-44A7-8D16-286A6632B2C2}"/>
            </c:ext>
          </c:extLst>
        </c:ser>
        <c:dLbls>
          <c:showLegendKey val="0"/>
          <c:showVal val="0"/>
          <c:showCatName val="0"/>
          <c:showSerName val="0"/>
          <c:showPercent val="0"/>
          <c:showBubbleSize val="0"/>
        </c:dLbls>
        <c:axId val="1241363679"/>
        <c:axId val="1243293071"/>
      </c:scatterChart>
      <c:valAx>
        <c:axId val="124136367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o-MD" sz="1400" dirty="0">
                    <a:solidFill>
                      <a:schemeClr val="tx1"/>
                    </a:solidFill>
                    <a:latin typeface="Arial" panose="020B0604020202020204" pitchFamily="34" charset="0"/>
                    <a:cs typeface="Arial" panose="020B0604020202020204" pitchFamily="34" charset="0"/>
                  </a:rPr>
                  <a:t>Biomasă</a:t>
                </a:r>
                <a:r>
                  <a:rPr lang="ro-MD" sz="1400" baseline="0" dirty="0">
                    <a:solidFill>
                      <a:schemeClr val="tx1"/>
                    </a:solidFill>
                    <a:latin typeface="Arial" panose="020B0604020202020204" pitchFamily="34" charset="0"/>
                    <a:cs typeface="Arial" panose="020B0604020202020204" pitchFamily="34" charset="0"/>
                  </a:rPr>
                  <a:t> capitule goale, t/ha</a:t>
                </a:r>
                <a:endParaRPr lang="en-US" sz="14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3293071"/>
        <c:crosses val="autoZero"/>
        <c:crossBetween val="midCat"/>
      </c:valAx>
      <c:valAx>
        <c:axId val="12432930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o-MD" sz="1400" dirty="0">
                    <a:solidFill>
                      <a:schemeClr val="tx1"/>
                    </a:solidFill>
                    <a:latin typeface="Arial" panose="020B0604020202020204" pitchFamily="34" charset="0"/>
                    <a:cs typeface="Arial" panose="020B0604020202020204" pitchFamily="34" charset="0"/>
                  </a:rPr>
                  <a:t>Biomasă</a:t>
                </a:r>
                <a:r>
                  <a:rPr lang="ro-MD" sz="1400" baseline="0" dirty="0">
                    <a:solidFill>
                      <a:schemeClr val="tx1"/>
                    </a:solidFill>
                    <a:latin typeface="Arial" panose="020B0604020202020204" pitchFamily="34" charset="0"/>
                    <a:cs typeface="Arial" panose="020B0604020202020204" pitchFamily="34" charset="0"/>
                  </a:rPr>
                  <a:t> capitule, t/ha</a:t>
                </a:r>
                <a:endParaRPr lang="en-US" sz="14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136367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solidFill>
        <a:sysClr val="windowText" lastClr="000000"/>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MD" sz="1800" dirty="0">
                <a:solidFill>
                  <a:schemeClr val="tx1"/>
                </a:solidFill>
                <a:latin typeface="Arial" panose="020B0604020202020204" pitchFamily="34" charset="0"/>
                <a:cs typeface="Arial" panose="020B0604020202020204" pitchFamily="34" charset="0"/>
              </a:rPr>
              <a:t>Florea</a:t>
            </a:r>
            <a:r>
              <a:rPr lang="ro-MD" sz="1800" baseline="0" dirty="0">
                <a:solidFill>
                  <a:schemeClr val="tx1"/>
                </a:solidFill>
                <a:latin typeface="Arial" panose="020B0604020202020204" pitchFamily="34" charset="0"/>
                <a:cs typeface="Arial" panose="020B0604020202020204" pitchFamily="34" charset="0"/>
              </a:rPr>
              <a:t> soarelui LG 5463</a:t>
            </a:r>
            <a:endParaRPr lang="en-US" sz="18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00428744937857"/>
          <c:y val="0.14351418045311692"/>
          <c:w val="0.78091187099104686"/>
          <c:h val="0.6699608926851246"/>
        </c:manualLayout>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38100" cap="rnd">
                <a:solidFill>
                  <a:schemeClr val="accent1"/>
                </a:solidFill>
                <a:prstDash val="solid"/>
              </a:ln>
              <a:effectLst/>
            </c:spPr>
            <c:trendlineType val="linear"/>
            <c:dispRSqr val="1"/>
            <c:dispEq val="1"/>
            <c:trendlineLbl>
              <c:layout>
                <c:manualLayout>
                  <c:x val="9.7290539933832815E-3"/>
                  <c:y val="0.36824181186032329"/>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aseline="0" dirty="0">
                        <a:solidFill>
                          <a:schemeClr val="tx1"/>
                        </a:solidFill>
                        <a:latin typeface="Arial" panose="020B0604020202020204" pitchFamily="34" charset="0"/>
                        <a:cs typeface="Arial" panose="020B0604020202020204" pitchFamily="34" charset="0"/>
                      </a:rPr>
                      <a:t>y = 7,5908x + 39,265</a:t>
                    </a:r>
                    <a:br>
                      <a:rPr lang="en-US" sz="1400" baseline="0" dirty="0">
                        <a:solidFill>
                          <a:schemeClr val="tx1"/>
                        </a:solidFill>
                        <a:latin typeface="Arial" panose="020B0604020202020204" pitchFamily="34" charset="0"/>
                        <a:cs typeface="Arial" panose="020B0604020202020204" pitchFamily="34" charset="0"/>
                      </a:rPr>
                    </a:br>
                    <a:r>
                      <a:rPr lang="en-US" sz="1400" baseline="0" dirty="0">
                        <a:solidFill>
                          <a:schemeClr val="tx1"/>
                        </a:solidFill>
                        <a:latin typeface="Arial" panose="020B0604020202020204" pitchFamily="34" charset="0"/>
                        <a:cs typeface="Arial" panose="020B0604020202020204" pitchFamily="34" charset="0"/>
                      </a:rPr>
                      <a:t>R² = 0,5957</a:t>
                    </a:r>
                    <a:endParaRPr lang="ro-MD" sz="1400" baseline="0" dirty="0">
                      <a:solidFill>
                        <a:schemeClr val="tx1"/>
                      </a:solidFill>
                      <a:latin typeface="Arial" panose="020B0604020202020204" pitchFamily="34" charset="0"/>
                      <a:cs typeface="Arial" panose="020B0604020202020204" pitchFamily="34" charset="0"/>
                    </a:endParaRPr>
                  </a:p>
                  <a:p>
                    <a:pPr>
                      <a:defRPr/>
                    </a:pPr>
                    <a:r>
                      <a:rPr lang="ro-MD" sz="1400" baseline="0" dirty="0">
                        <a:solidFill>
                          <a:schemeClr val="tx1"/>
                        </a:solidFill>
                        <a:latin typeface="Arial" panose="020B0604020202020204" pitchFamily="34" charset="0"/>
                        <a:cs typeface="Arial" panose="020B0604020202020204" pitchFamily="34" charset="0"/>
                      </a:rPr>
                      <a:t>r=0,771</a:t>
                    </a:r>
                    <a:endParaRPr lang="en-US" sz="1400" dirty="0">
                      <a:solidFill>
                        <a:schemeClr val="tx1"/>
                      </a:solidFill>
                      <a:latin typeface="Arial" panose="020B0604020202020204" pitchFamily="34" charset="0"/>
                      <a:cs typeface="Arial" panose="020B0604020202020204" pitchFamily="34" charset="0"/>
                    </a:endParaRP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'Biomasa capitule tha'!$A$60:$R$60</c:f>
              <c:numCache>
                <c:formatCode>#.000</c:formatCode>
                <c:ptCount val="18"/>
                <c:pt idx="0">
                  <c:v>2.8</c:v>
                </c:pt>
                <c:pt idx="1">
                  <c:v>5.7</c:v>
                </c:pt>
                <c:pt idx="2">
                  <c:v>4.75</c:v>
                </c:pt>
                <c:pt idx="3">
                  <c:v>5.9</c:v>
                </c:pt>
                <c:pt idx="4">
                  <c:v>4.5999999999999996</c:v>
                </c:pt>
                <c:pt idx="5">
                  <c:v>5.15</c:v>
                </c:pt>
                <c:pt idx="6">
                  <c:v>4.5</c:v>
                </c:pt>
                <c:pt idx="7">
                  <c:v>4.4000000000000004</c:v>
                </c:pt>
                <c:pt idx="8">
                  <c:v>4.5999999999999996</c:v>
                </c:pt>
                <c:pt idx="9">
                  <c:v>3.65</c:v>
                </c:pt>
                <c:pt idx="10">
                  <c:v>5.15</c:v>
                </c:pt>
                <c:pt idx="11">
                  <c:v>3.85</c:v>
                </c:pt>
                <c:pt idx="12">
                  <c:v>4.5999999999999996</c:v>
                </c:pt>
                <c:pt idx="13">
                  <c:v>3.55</c:v>
                </c:pt>
                <c:pt idx="14">
                  <c:v>4.55</c:v>
                </c:pt>
                <c:pt idx="15">
                  <c:v>3.25</c:v>
                </c:pt>
                <c:pt idx="16">
                  <c:v>4.0999999999999996</c:v>
                </c:pt>
                <c:pt idx="17">
                  <c:v>3.5</c:v>
                </c:pt>
              </c:numCache>
            </c:numRef>
          </c:xVal>
          <c:yVal>
            <c:numRef>
              <c:f>'Biomasa capitule tha'!$A$61:$R$61</c:f>
              <c:numCache>
                <c:formatCode>#.000</c:formatCode>
                <c:ptCount val="18"/>
                <c:pt idx="0">
                  <c:v>58.3</c:v>
                </c:pt>
                <c:pt idx="1">
                  <c:v>85.9</c:v>
                </c:pt>
                <c:pt idx="2">
                  <c:v>81.2</c:v>
                </c:pt>
                <c:pt idx="3">
                  <c:v>87.9</c:v>
                </c:pt>
                <c:pt idx="4">
                  <c:v>77.900000000000006</c:v>
                </c:pt>
                <c:pt idx="5">
                  <c:v>74.099999999999994</c:v>
                </c:pt>
                <c:pt idx="6">
                  <c:v>69.599999999999994</c:v>
                </c:pt>
                <c:pt idx="7">
                  <c:v>83</c:v>
                </c:pt>
                <c:pt idx="8">
                  <c:v>73.7</c:v>
                </c:pt>
                <c:pt idx="9">
                  <c:v>70.400000000000006</c:v>
                </c:pt>
                <c:pt idx="10">
                  <c:v>74.599999999999994</c:v>
                </c:pt>
                <c:pt idx="11">
                  <c:v>64.400000000000006</c:v>
                </c:pt>
                <c:pt idx="12">
                  <c:v>68.8</c:v>
                </c:pt>
                <c:pt idx="13">
                  <c:v>66</c:v>
                </c:pt>
                <c:pt idx="14">
                  <c:v>63.1</c:v>
                </c:pt>
                <c:pt idx="15">
                  <c:v>70.599999999999994</c:v>
                </c:pt>
                <c:pt idx="16">
                  <c:v>67.7</c:v>
                </c:pt>
                <c:pt idx="17">
                  <c:v>66.2</c:v>
                </c:pt>
              </c:numCache>
            </c:numRef>
          </c:yVal>
          <c:smooth val="0"/>
          <c:extLst>
            <c:ext xmlns:c16="http://schemas.microsoft.com/office/drawing/2014/chart" uri="{C3380CC4-5D6E-409C-BE32-E72D297353CC}">
              <c16:uniqueId val="{00000001-7A69-4C53-96D4-528519BC1B30}"/>
            </c:ext>
          </c:extLst>
        </c:ser>
        <c:dLbls>
          <c:showLegendKey val="0"/>
          <c:showVal val="0"/>
          <c:showCatName val="0"/>
          <c:showSerName val="0"/>
          <c:showPercent val="0"/>
          <c:showBubbleSize val="0"/>
        </c:dLbls>
        <c:axId val="1299792575"/>
        <c:axId val="1238151599"/>
      </c:scatterChart>
      <c:valAx>
        <c:axId val="129979257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o-MD" sz="1400" dirty="0">
                    <a:solidFill>
                      <a:schemeClr val="tx1"/>
                    </a:solidFill>
                    <a:latin typeface="Arial" panose="020B0604020202020204" pitchFamily="34" charset="0"/>
                    <a:cs typeface="Arial" panose="020B0604020202020204" pitchFamily="34" charset="0"/>
                  </a:rPr>
                  <a:t>MMB,</a:t>
                </a:r>
                <a:r>
                  <a:rPr lang="ro-MD" sz="1400" baseline="0" dirty="0">
                    <a:solidFill>
                      <a:schemeClr val="tx1"/>
                    </a:solidFill>
                    <a:latin typeface="Arial" panose="020B0604020202020204" pitchFamily="34" charset="0"/>
                    <a:cs typeface="Arial" panose="020B0604020202020204" pitchFamily="34" charset="0"/>
                  </a:rPr>
                  <a:t> g</a:t>
                </a:r>
                <a:endParaRPr lang="en-US" sz="14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8151599"/>
        <c:crosses val="autoZero"/>
        <c:crossBetween val="midCat"/>
      </c:valAx>
      <c:valAx>
        <c:axId val="12381515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o-MD" sz="1400" dirty="0">
                    <a:solidFill>
                      <a:schemeClr val="tx1"/>
                    </a:solidFill>
                    <a:latin typeface="Arial" panose="020B0604020202020204" pitchFamily="34" charset="0"/>
                    <a:cs typeface="Arial" panose="020B0604020202020204" pitchFamily="34" charset="0"/>
                  </a:rPr>
                  <a:t>Biomasă</a:t>
                </a:r>
                <a:r>
                  <a:rPr lang="ro-MD" sz="1400" baseline="0" dirty="0">
                    <a:solidFill>
                      <a:schemeClr val="tx1"/>
                    </a:solidFill>
                    <a:latin typeface="Arial" panose="020B0604020202020204" pitchFamily="34" charset="0"/>
                    <a:cs typeface="Arial" panose="020B0604020202020204" pitchFamily="34" charset="0"/>
                  </a:rPr>
                  <a:t> capitule,t/ha</a:t>
                </a:r>
                <a:endParaRPr lang="en-US" sz="14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97925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solidFill>
        <a:sysClr val="windowText" lastClr="000000"/>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MD" sz="1800" dirty="0">
                <a:solidFill>
                  <a:schemeClr val="tx1"/>
                </a:solidFill>
                <a:latin typeface="Arial" panose="020B0604020202020204" pitchFamily="34" charset="0"/>
                <a:cs typeface="Arial" panose="020B0604020202020204" pitchFamily="34" charset="0"/>
              </a:rPr>
              <a:t>Floarea</a:t>
            </a:r>
            <a:r>
              <a:rPr lang="ro-MD" sz="1800" baseline="0" dirty="0">
                <a:solidFill>
                  <a:schemeClr val="tx1"/>
                </a:solidFill>
                <a:latin typeface="Arial" panose="020B0604020202020204" pitchFamily="34" charset="0"/>
                <a:cs typeface="Arial" panose="020B0604020202020204" pitchFamily="34" charset="0"/>
              </a:rPr>
              <a:t> soarelui LG 5463</a:t>
            </a:r>
            <a:endParaRPr lang="en-US" sz="18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olid"/>
              </a:ln>
              <a:effectLst/>
            </c:spPr>
            <c:trendlineType val="linear"/>
            <c:dispRSqr val="1"/>
            <c:dispEq val="1"/>
            <c:trendlineLbl>
              <c:layout>
                <c:manualLayout>
                  <c:x val="-0.30857409740314046"/>
                  <c:y val="1.0754295732328703E-2"/>
                </c:manualLayout>
              </c:layout>
              <c:tx>
                <c:rich>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n-US" sz="1400" baseline="0" dirty="0">
                        <a:solidFill>
                          <a:schemeClr val="tx1"/>
                        </a:solidFill>
                        <a:latin typeface="Arial" panose="020B0604020202020204" pitchFamily="34" charset="0"/>
                        <a:cs typeface="Arial" panose="020B0604020202020204" pitchFamily="34" charset="0"/>
                      </a:rPr>
                      <a:t>y = 0,3481x + 0,8761</a:t>
                    </a:r>
                    <a:br>
                      <a:rPr lang="en-US" sz="1400" baseline="0" dirty="0">
                        <a:solidFill>
                          <a:schemeClr val="tx1"/>
                        </a:solidFill>
                        <a:latin typeface="Arial" panose="020B0604020202020204" pitchFamily="34" charset="0"/>
                        <a:cs typeface="Arial" panose="020B0604020202020204" pitchFamily="34" charset="0"/>
                      </a:rPr>
                    </a:br>
                    <a:r>
                      <a:rPr lang="en-US" sz="1400" baseline="0" dirty="0">
                        <a:solidFill>
                          <a:schemeClr val="tx1"/>
                        </a:solidFill>
                        <a:latin typeface="Arial" panose="020B0604020202020204" pitchFamily="34" charset="0"/>
                        <a:cs typeface="Arial" panose="020B0604020202020204" pitchFamily="34" charset="0"/>
                      </a:rPr>
                      <a:t>R² = 0,4744</a:t>
                    </a:r>
                    <a:endParaRPr lang="ro-MD" sz="1400" baseline="0" dirty="0">
                      <a:solidFill>
                        <a:schemeClr val="tx1"/>
                      </a:solidFill>
                      <a:latin typeface="Arial" panose="020B0604020202020204" pitchFamily="34" charset="0"/>
                      <a:cs typeface="Arial" panose="020B0604020202020204" pitchFamily="34" charset="0"/>
                    </a:endParaRPr>
                  </a:p>
                  <a:p>
                    <a:pPr>
                      <a:defRPr sz="1400">
                        <a:solidFill>
                          <a:schemeClr val="tx1"/>
                        </a:solidFill>
                        <a:latin typeface="Arial" panose="020B0604020202020204" pitchFamily="34" charset="0"/>
                        <a:cs typeface="Arial" panose="020B0604020202020204" pitchFamily="34" charset="0"/>
                      </a:defRPr>
                    </a:pPr>
                    <a:r>
                      <a:rPr lang="ro-MD" sz="1400" baseline="0" dirty="0">
                        <a:solidFill>
                          <a:schemeClr val="tx1"/>
                        </a:solidFill>
                        <a:latin typeface="Arial" panose="020B0604020202020204" pitchFamily="34" charset="0"/>
                        <a:cs typeface="Arial" panose="020B0604020202020204" pitchFamily="34" charset="0"/>
                      </a:rPr>
                      <a:t>r=0,688</a:t>
                    </a:r>
                    <a:endParaRPr lang="en-US" sz="1400" dirty="0">
                      <a:solidFill>
                        <a:schemeClr val="tx1"/>
                      </a:solidFill>
                      <a:latin typeface="Arial" panose="020B0604020202020204" pitchFamily="34" charset="0"/>
                      <a:cs typeface="Arial" panose="020B0604020202020204" pitchFamily="34" charset="0"/>
                    </a:endParaRPr>
                  </a:p>
                </c:rich>
              </c:tx>
              <c:numFmt formatCode="General"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rendlineLbl>
          </c:trendline>
          <c:xVal>
            <c:numRef>
              <c:f>'Biomasa capitule tha'!$A$40:$R$40</c:f>
              <c:numCache>
                <c:formatCode>#.000</c:formatCode>
                <c:ptCount val="18"/>
                <c:pt idx="0">
                  <c:v>2.8</c:v>
                </c:pt>
                <c:pt idx="1">
                  <c:v>5.7</c:v>
                </c:pt>
                <c:pt idx="2">
                  <c:v>4.75</c:v>
                </c:pt>
                <c:pt idx="3">
                  <c:v>5.9</c:v>
                </c:pt>
                <c:pt idx="4">
                  <c:v>4.5999999999999996</c:v>
                </c:pt>
                <c:pt idx="5">
                  <c:v>5.15</c:v>
                </c:pt>
                <c:pt idx="6">
                  <c:v>4.5</c:v>
                </c:pt>
                <c:pt idx="7">
                  <c:v>4.4000000000000004</c:v>
                </c:pt>
                <c:pt idx="8">
                  <c:v>4.5999999999999996</c:v>
                </c:pt>
                <c:pt idx="9">
                  <c:v>3.65</c:v>
                </c:pt>
                <c:pt idx="10">
                  <c:v>5.15</c:v>
                </c:pt>
                <c:pt idx="11">
                  <c:v>3.85</c:v>
                </c:pt>
                <c:pt idx="12">
                  <c:v>4.5999999999999996</c:v>
                </c:pt>
                <c:pt idx="13">
                  <c:v>3.55</c:v>
                </c:pt>
                <c:pt idx="14">
                  <c:v>4.55</c:v>
                </c:pt>
                <c:pt idx="15">
                  <c:v>3.25</c:v>
                </c:pt>
                <c:pt idx="16">
                  <c:v>4.0999999999999996</c:v>
                </c:pt>
                <c:pt idx="17">
                  <c:v>3.5</c:v>
                </c:pt>
              </c:numCache>
            </c:numRef>
          </c:xVal>
          <c:yVal>
            <c:numRef>
              <c:f>'Biomasa capitule tha'!$A$41:$R$41</c:f>
              <c:numCache>
                <c:formatCode>#.000</c:formatCode>
                <c:ptCount val="18"/>
                <c:pt idx="0">
                  <c:v>1.35</c:v>
                </c:pt>
                <c:pt idx="1">
                  <c:v>2.4</c:v>
                </c:pt>
                <c:pt idx="2">
                  <c:v>2.44</c:v>
                </c:pt>
                <c:pt idx="3">
                  <c:v>2.9</c:v>
                </c:pt>
                <c:pt idx="4">
                  <c:v>2.2000000000000002</c:v>
                </c:pt>
                <c:pt idx="5">
                  <c:v>3.15</c:v>
                </c:pt>
                <c:pt idx="6">
                  <c:v>2.2000000000000002</c:v>
                </c:pt>
                <c:pt idx="7">
                  <c:v>2.35</c:v>
                </c:pt>
                <c:pt idx="8">
                  <c:v>2.4500000000000002</c:v>
                </c:pt>
                <c:pt idx="9">
                  <c:v>2.44</c:v>
                </c:pt>
                <c:pt idx="10">
                  <c:v>2.8</c:v>
                </c:pt>
                <c:pt idx="11">
                  <c:v>2.0499999999999998</c:v>
                </c:pt>
                <c:pt idx="12">
                  <c:v>2.35</c:v>
                </c:pt>
                <c:pt idx="13">
                  <c:v>2</c:v>
                </c:pt>
                <c:pt idx="14">
                  <c:v>2.9</c:v>
                </c:pt>
                <c:pt idx="15">
                  <c:v>1.95</c:v>
                </c:pt>
                <c:pt idx="16">
                  <c:v>2.5499999999999998</c:v>
                </c:pt>
                <c:pt idx="17">
                  <c:v>2.65</c:v>
                </c:pt>
              </c:numCache>
            </c:numRef>
          </c:yVal>
          <c:smooth val="0"/>
          <c:extLst>
            <c:ext xmlns:c16="http://schemas.microsoft.com/office/drawing/2014/chart" uri="{C3380CC4-5D6E-409C-BE32-E72D297353CC}">
              <c16:uniqueId val="{00000001-7C2F-44A2-A901-8EB3874596A2}"/>
            </c:ext>
          </c:extLst>
        </c:ser>
        <c:dLbls>
          <c:showLegendKey val="0"/>
          <c:showVal val="0"/>
          <c:showCatName val="0"/>
          <c:showSerName val="0"/>
          <c:showPercent val="0"/>
          <c:showBubbleSize val="0"/>
        </c:dLbls>
        <c:axId val="1299784175"/>
        <c:axId val="1238155343"/>
      </c:scatterChart>
      <c:valAx>
        <c:axId val="129978417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o-MD" sz="1400" dirty="0">
                    <a:solidFill>
                      <a:schemeClr val="tx1"/>
                    </a:solidFill>
                    <a:latin typeface="Arial" panose="020B0604020202020204" pitchFamily="34" charset="0"/>
                    <a:cs typeface="Arial" panose="020B0604020202020204" pitchFamily="34" charset="0"/>
                  </a:rPr>
                  <a:t>Biomasă</a:t>
                </a:r>
                <a:r>
                  <a:rPr lang="ro-MD" sz="1400" baseline="0" dirty="0">
                    <a:solidFill>
                      <a:schemeClr val="tx1"/>
                    </a:solidFill>
                    <a:latin typeface="Arial" panose="020B0604020202020204" pitchFamily="34" charset="0"/>
                    <a:cs typeface="Arial" panose="020B0604020202020204" pitchFamily="34" charset="0"/>
                  </a:rPr>
                  <a:t> semințe, t/ha</a:t>
                </a:r>
                <a:endParaRPr lang="en-US" sz="14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8155343"/>
        <c:crosses val="autoZero"/>
        <c:crossBetween val="midCat"/>
      </c:valAx>
      <c:valAx>
        <c:axId val="12381553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o-MD" sz="1400" dirty="0">
                    <a:solidFill>
                      <a:schemeClr val="tx1"/>
                    </a:solidFill>
                    <a:latin typeface="Arial" panose="020B0604020202020204" pitchFamily="34" charset="0"/>
                    <a:cs typeface="Arial" panose="020B0604020202020204" pitchFamily="34" charset="0"/>
                  </a:rPr>
                  <a:t>Biomasă</a:t>
                </a:r>
                <a:r>
                  <a:rPr lang="ro-MD" sz="1400" baseline="0" dirty="0">
                    <a:solidFill>
                      <a:schemeClr val="tx1"/>
                    </a:solidFill>
                    <a:latin typeface="Arial" panose="020B0604020202020204" pitchFamily="34" charset="0"/>
                    <a:cs typeface="Arial" panose="020B0604020202020204" pitchFamily="34" charset="0"/>
                  </a:rPr>
                  <a:t> capitule,t/ha</a:t>
                </a:r>
                <a:endParaRPr lang="en-US" sz="14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97841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solidFill>
        <a:sysClr val="windowText" lastClr="000000"/>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MD" sz="1800" dirty="0">
                <a:solidFill>
                  <a:schemeClr val="tx1"/>
                </a:solidFill>
                <a:latin typeface="Arial" panose="020B0604020202020204" pitchFamily="34" charset="0"/>
                <a:cs typeface="Arial" panose="020B0604020202020204" pitchFamily="34" charset="0"/>
              </a:rPr>
              <a:t>Floarea</a:t>
            </a:r>
            <a:r>
              <a:rPr lang="ro-MD" sz="1800" baseline="0" dirty="0">
                <a:solidFill>
                  <a:schemeClr val="tx1"/>
                </a:solidFill>
                <a:latin typeface="Arial" panose="020B0604020202020204" pitchFamily="34" charset="0"/>
                <a:cs typeface="Arial" panose="020B0604020202020204" pitchFamily="34" charset="0"/>
              </a:rPr>
              <a:t> soarelui LG 5463</a:t>
            </a:r>
            <a:endParaRPr lang="en-US" sz="18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38100" cap="rnd">
                <a:solidFill>
                  <a:schemeClr val="accent1"/>
                </a:solidFill>
                <a:prstDash val="solid"/>
              </a:ln>
              <a:effectLst/>
            </c:spPr>
            <c:trendlineType val="linear"/>
            <c:dispRSqr val="1"/>
            <c:dispEq val="1"/>
            <c:trendlineLbl>
              <c:layout>
                <c:manualLayout>
                  <c:x val="-1.1270327170303377E-3"/>
                  <c:y val="0.34599155132495629"/>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aseline="0" dirty="0">
                        <a:solidFill>
                          <a:schemeClr val="tx1"/>
                        </a:solidFill>
                        <a:latin typeface="Arial" panose="020B0604020202020204" pitchFamily="34" charset="0"/>
                        <a:cs typeface="Arial" panose="020B0604020202020204" pitchFamily="34" charset="0"/>
                      </a:rPr>
                      <a:t>y = 11,629x + 48,41</a:t>
                    </a:r>
                    <a:br>
                      <a:rPr lang="en-US" sz="1400" baseline="0" dirty="0">
                        <a:solidFill>
                          <a:schemeClr val="tx1"/>
                        </a:solidFill>
                        <a:latin typeface="Arial" panose="020B0604020202020204" pitchFamily="34" charset="0"/>
                        <a:cs typeface="Arial" panose="020B0604020202020204" pitchFamily="34" charset="0"/>
                      </a:rPr>
                    </a:br>
                    <a:r>
                      <a:rPr lang="en-US" sz="1400" baseline="0" dirty="0">
                        <a:solidFill>
                          <a:schemeClr val="tx1"/>
                        </a:solidFill>
                        <a:latin typeface="Arial" panose="020B0604020202020204" pitchFamily="34" charset="0"/>
                        <a:cs typeface="Arial" panose="020B0604020202020204" pitchFamily="34" charset="0"/>
                      </a:rPr>
                      <a:t>R² = 0,6176</a:t>
                    </a:r>
                    <a:endParaRPr lang="ro-MD" sz="1400" baseline="0" dirty="0">
                      <a:solidFill>
                        <a:schemeClr val="tx1"/>
                      </a:solidFill>
                      <a:latin typeface="Arial" panose="020B0604020202020204" pitchFamily="34" charset="0"/>
                      <a:cs typeface="Arial" panose="020B0604020202020204" pitchFamily="34" charset="0"/>
                    </a:endParaRPr>
                  </a:p>
                  <a:p>
                    <a:pPr>
                      <a:defRPr/>
                    </a:pPr>
                    <a:r>
                      <a:rPr lang="ro-MD" sz="1400" baseline="0" dirty="0">
                        <a:solidFill>
                          <a:schemeClr val="tx1"/>
                        </a:solidFill>
                        <a:latin typeface="Arial" panose="020B0604020202020204" pitchFamily="34" charset="0"/>
                        <a:cs typeface="Arial" panose="020B0604020202020204" pitchFamily="34" charset="0"/>
                      </a:rPr>
                      <a:t>r=0,785</a:t>
                    </a:r>
                    <a:endParaRPr lang="en-US" sz="1400" dirty="0">
                      <a:solidFill>
                        <a:schemeClr val="tx1"/>
                      </a:solidFill>
                      <a:latin typeface="Arial" panose="020B0604020202020204" pitchFamily="34" charset="0"/>
                      <a:cs typeface="Arial" panose="020B0604020202020204" pitchFamily="34" charset="0"/>
                    </a:endParaRPr>
                  </a:p>
                </c:rich>
              </c:tx>
              <c:numFmt formatCode="General" sourceLinked="0"/>
              <c:spPr>
                <a:noFill/>
                <a:ln>
                  <a:solidFill>
                    <a:schemeClr val="accent1"/>
                  </a:solidFill>
                  <a:prstDash val="solid"/>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'biomasa capitule goale'!$A$40:$R$40</c:f>
              <c:numCache>
                <c:formatCode>#.000</c:formatCode>
                <c:ptCount val="18"/>
                <c:pt idx="0">
                  <c:v>1.5</c:v>
                </c:pt>
                <c:pt idx="1">
                  <c:v>3.3</c:v>
                </c:pt>
                <c:pt idx="2">
                  <c:v>2.4500000000000002</c:v>
                </c:pt>
                <c:pt idx="3">
                  <c:v>3</c:v>
                </c:pt>
                <c:pt idx="4">
                  <c:v>2.4</c:v>
                </c:pt>
                <c:pt idx="5">
                  <c:v>2.0499999999999998</c:v>
                </c:pt>
                <c:pt idx="6">
                  <c:v>2.35</c:v>
                </c:pt>
                <c:pt idx="7">
                  <c:v>2.15</c:v>
                </c:pt>
                <c:pt idx="8">
                  <c:v>2.2000000000000002</c:v>
                </c:pt>
                <c:pt idx="9">
                  <c:v>1.25</c:v>
                </c:pt>
                <c:pt idx="10">
                  <c:v>2.4</c:v>
                </c:pt>
                <c:pt idx="11">
                  <c:v>1.8</c:v>
                </c:pt>
                <c:pt idx="12">
                  <c:v>2.2999999999999998</c:v>
                </c:pt>
                <c:pt idx="13">
                  <c:v>1.6</c:v>
                </c:pt>
                <c:pt idx="14">
                  <c:v>1.7</c:v>
                </c:pt>
                <c:pt idx="15">
                  <c:v>1.35</c:v>
                </c:pt>
                <c:pt idx="16">
                  <c:v>1.6</c:v>
                </c:pt>
                <c:pt idx="17">
                  <c:v>1.75</c:v>
                </c:pt>
              </c:numCache>
            </c:numRef>
          </c:xVal>
          <c:yVal>
            <c:numRef>
              <c:f>'biomasa capitule goale'!$A$41:$R$41</c:f>
              <c:numCache>
                <c:formatCode>#.000</c:formatCode>
                <c:ptCount val="18"/>
                <c:pt idx="0">
                  <c:v>58.3</c:v>
                </c:pt>
                <c:pt idx="1">
                  <c:v>85.9</c:v>
                </c:pt>
                <c:pt idx="2">
                  <c:v>81.2</c:v>
                </c:pt>
                <c:pt idx="3">
                  <c:v>87.9</c:v>
                </c:pt>
                <c:pt idx="4">
                  <c:v>77.900000000000006</c:v>
                </c:pt>
                <c:pt idx="5">
                  <c:v>74.099999999999994</c:v>
                </c:pt>
                <c:pt idx="6">
                  <c:v>69.599999999999994</c:v>
                </c:pt>
                <c:pt idx="7">
                  <c:v>83</c:v>
                </c:pt>
                <c:pt idx="8">
                  <c:v>73.7</c:v>
                </c:pt>
                <c:pt idx="9">
                  <c:v>70.400000000000006</c:v>
                </c:pt>
                <c:pt idx="10">
                  <c:v>74.599999999999994</c:v>
                </c:pt>
                <c:pt idx="11">
                  <c:v>64.400000000000006</c:v>
                </c:pt>
                <c:pt idx="12">
                  <c:v>68.8</c:v>
                </c:pt>
                <c:pt idx="13">
                  <c:v>66</c:v>
                </c:pt>
                <c:pt idx="14">
                  <c:v>63.1</c:v>
                </c:pt>
                <c:pt idx="15">
                  <c:v>70.599999999999994</c:v>
                </c:pt>
                <c:pt idx="16">
                  <c:v>67.7</c:v>
                </c:pt>
                <c:pt idx="17">
                  <c:v>66.2</c:v>
                </c:pt>
              </c:numCache>
            </c:numRef>
          </c:yVal>
          <c:smooth val="0"/>
          <c:extLst>
            <c:ext xmlns:c16="http://schemas.microsoft.com/office/drawing/2014/chart" uri="{C3380CC4-5D6E-409C-BE32-E72D297353CC}">
              <c16:uniqueId val="{00000001-105C-445A-A5B6-14556919D67D}"/>
            </c:ext>
          </c:extLst>
        </c:ser>
        <c:ser>
          <c:idx val="1"/>
          <c:order val="1"/>
          <c:spPr>
            <a:ln w="19050" cap="rnd">
              <a:noFill/>
              <a:round/>
            </a:ln>
            <a:effectLst/>
          </c:spPr>
          <c:marker>
            <c:symbol val="circle"/>
            <c:size val="5"/>
            <c:spPr>
              <a:solidFill>
                <a:schemeClr val="accent2"/>
              </a:solidFill>
              <a:ln w="9525">
                <a:solidFill>
                  <a:schemeClr val="accent2"/>
                </a:solidFill>
              </a:ln>
              <a:effectLst/>
            </c:spPr>
          </c:marker>
          <c:xVal>
            <c:numRef>
              <c:f>'biomasa capitule goale'!$A$40:$R$40</c:f>
              <c:numCache>
                <c:formatCode>#.000</c:formatCode>
                <c:ptCount val="18"/>
                <c:pt idx="0">
                  <c:v>1.5</c:v>
                </c:pt>
                <c:pt idx="1">
                  <c:v>3.3</c:v>
                </c:pt>
                <c:pt idx="2">
                  <c:v>2.4500000000000002</c:v>
                </c:pt>
                <c:pt idx="3">
                  <c:v>3</c:v>
                </c:pt>
                <c:pt idx="4">
                  <c:v>2.4</c:v>
                </c:pt>
                <c:pt idx="5">
                  <c:v>2.0499999999999998</c:v>
                </c:pt>
                <c:pt idx="6">
                  <c:v>2.35</c:v>
                </c:pt>
                <c:pt idx="7">
                  <c:v>2.15</c:v>
                </c:pt>
                <c:pt idx="8">
                  <c:v>2.2000000000000002</c:v>
                </c:pt>
                <c:pt idx="9">
                  <c:v>1.25</c:v>
                </c:pt>
                <c:pt idx="10">
                  <c:v>2.4</c:v>
                </c:pt>
                <c:pt idx="11">
                  <c:v>1.8</c:v>
                </c:pt>
                <c:pt idx="12">
                  <c:v>2.2999999999999998</c:v>
                </c:pt>
                <c:pt idx="13">
                  <c:v>1.6</c:v>
                </c:pt>
                <c:pt idx="14">
                  <c:v>1.7</c:v>
                </c:pt>
                <c:pt idx="15">
                  <c:v>1.35</c:v>
                </c:pt>
                <c:pt idx="16">
                  <c:v>1.6</c:v>
                </c:pt>
                <c:pt idx="17">
                  <c:v>1.75</c:v>
                </c:pt>
              </c:numCache>
            </c:numRef>
          </c:xVal>
          <c:yVal>
            <c:numRef>
              <c:f>'biomasa capitule goale'!$A$42:$R$42</c:f>
              <c:numCache>
                <c:formatCode>General</c:formatCode>
                <c:ptCount val="18"/>
              </c:numCache>
            </c:numRef>
          </c:yVal>
          <c:smooth val="0"/>
          <c:extLst>
            <c:ext xmlns:c16="http://schemas.microsoft.com/office/drawing/2014/chart" uri="{C3380CC4-5D6E-409C-BE32-E72D297353CC}">
              <c16:uniqueId val="{00000002-105C-445A-A5B6-14556919D67D}"/>
            </c:ext>
          </c:extLst>
        </c:ser>
        <c:dLbls>
          <c:showLegendKey val="0"/>
          <c:showVal val="0"/>
          <c:showCatName val="0"/>
          <c:showSerName val="0"/>
          <c:showPercent val="0"/>
          <c:showBubbleSize val="0"/>
        </c:dLbls>
        <c:axId val="1407852271"/>
        <c:axId val="1300297519"/>
      </c:scatterChart>
      <c:valAx>
        <c:axId val="140785227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o-MD" sz="1400" dirty="0">
                    <a:solidFill>
                      <a:schemeClr val="tx1"/>
                    </a:solidFill>
                    <a:latin typeface="Arial" panose="020B0604020202020204" pitchFamily="34" charset="0"/>
                    <a:cs typeface="Arial" panose="020B0604020202020204" pitchFamily="34" charset="0"/>
                  </a:rPr>
                  <a:t>MMB,g</a:t>
                </a:r>
                <a:endParaRPr lang="en-US" sz="14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0297519"/>
        <c:crosses val="autoZero"/>
        <c:crossBetween val="midCat"/>
      </c:valAx>
      <c:valAx>
        <c:axId val="13002975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o-MD" sz="1400" dirty="0">
                    <a:solidFill>
                      <a:schemeClr val="tx1"/>
                    </a:solidFill>
                    <a:latin typeface="Arial" panose="020B0604020202020204" pitchFamily="34" charset="0"/>
                    <a:cs typeface="Arial" panose="020B0604020202020204" pitchFamily="34" charset="0"/>
                  </a:rPr>
                  <a:t>Biomasă</a:t>
                </a:r>
                <a:r>
                  <a:rPr lang="ro-MD" sz="1400" baseline="0" dirty="0">
                    <a:solidFill>
                      <a:schemeClr val="tx1"/>
                    </a:solidFill>
                    <a:latin typeface="Arial" panose="020B0604020202020204" pitchFamily="34" charset="0"/>
                    <a:cs typeface="Arial" panose="020B0604020202020204" pitchFamily="34" charset="0"/>
                  </a:rPr>
                  <a:t> capitule goale,t/ha</a:t>
                </a:r>
                <a:endParaRPr lang="en-US" sz="14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785227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solidFill>
        <a:sysClr val="windowText" lastClr="000000"/>
      </a:solid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MD" sz="1800" baseline="0" dirty="0">
                <a:solidFill>
                  <a:schemeClr val="tx1"/>
                </a:solidFill>
                <a:latin typeface="Arial" panose="020B0604020202020204" pitchFamily="34" charset="0"/>
                <a:cs typeface="Arial" panose="020B0604020202020204" pitchFamily="34" charset="0"/>
              </a:rPr>
              <a:t>Sunflower LG 5463</a:t>
            </a:r>
            <a:endParaRPr lang="en-US" sz="1800" dirty="0">
              <a:solidFill>
                <a:schemeClr val="tx1"/>
              </a:solidFill>
              <a:latin typeface="Arial" panose="020B0604020202020204" pitchFamily="34" charset="0"/>
              <a:cs typeface="Arial" panose="020B0604020202020204" pitchFamily="34" charset="0"/>
            </a:endParaRPr>
          </a:p>
        </c:rich>
      </c:tx>
      <c:layout>
        <c:manualLayout>
          <c:xMode val="edge"/>
          <c:yMode val="edge"/>
          <c:x val="0.2543061573762066"/>
          <c:y val="2.62356891545969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31750" cap="rnd">
                <a:solidFill>
                  <a:srgbClr val="FF0000"/>
                </a:solidFill>
                <a:prstDash val="solid"/>
              </a:ln>
              <a:effectLst/>
            </c:spPr>
            <c:trendlineType val="linear"/>
            <c:dispRSqr val="1"/>
            <c:dispEq val="1"/>
            <c:trendlineLbl>
              <c:layout>
                <c:manualLayout>
                  <c:x val="-0.18445994642017269"/>
                  <c:y val="5.0228790585735032E-2"/>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600" baseline="0" dirty="0">
                        <a:solidFill>
                          <a:schemeClr val="tx1"/>
                        </a:solidFill>
                        <a:latin typeface="Arial" panose="020B0604020202020204" pitchFamily="34" charset="0"/>
                        <a:cs typeface="Arial" panose="020B0604020202020204" pitchFamily="34" charset="0"/>
                      </a:rPr>
                      <a:t>y = 0</a:t>
                    </a:r>
                    <a:r>
                      <a:rPr lang="ro-RO" sz="1600" baseline="0" dirty="0">
                        <a:solidFill>
                          <a:schemeClr val="tx1"/>
                        </a:solidFill>
                        <a:latin typeface="Arial" panose="020B0604020202020204" pitchFamily="34" charset="0"/>
                        <a:cs typeface="Arial" panose="020B0604020202020204" pitchFamily="34" charset="0"/>
                      </a:rPr>
                      <a:t>.</a:t>
                    </a:r>
                    <a:r>
                      <a:rPr lang="en-US" sz="1600" baseline="0" dirty="0">
                        <a:solidFill>
                          <a:schemeClr val="tx1"/>
                        </a:solidFill>
                        <a:latin typeface="Arial" panose="020B0604020202020204" pitchFamily="34" charset="0"/>
                        <a:cs typeface="Arial" panose="020B0604020202020204" pitchFamily="34" charset="0"/>
                      </a:rPr>
                      <a:t>5816x - 0</a:t>
                    </a:r>
                    <a:r>
                      <a:rPr lang="ro-RO" sz="1600" baseline="0" dirty="0">
                        <a:solidFill>
                          <a:schemeClr val="tx1"/>
                        </a:solidFill>
                        <a:latin typeface="Arial" panose="020B0604020202020204" pitchFamily="34" charset="0"/>
                        <a:cs typeface="Arial" panose="020B0604020202020204" pitchFamily="34" charset="0"/>
                      </a:rPr>
                      <a:t>.</a:t>
                    </a:r>
                    <a:r>
                      <a:rPr lang="en-US" sz="1600" baseline="0" dirty="0">
                        <a:solidFill>
                          <a:schemeClr val="tx1"/>
                        </a:solidFill>
                        <a:latin typeface="Arial" panose="020B0604020202020204" pitchFamily="34" charset="0"/>
                        <a:cs typeface="Arial" panose="020B0604020202020204" pitchFamily="34" charset="0"/>
                      </a:rPr>
                      <a:t>4756</a:t>
                    </a:r>
                    <a:br>
                      <a:rPr lang="en-US" sz="1600" baseline="0" dirty="0">
                        <a:solidFill>
                          <a:schemeClr val="tx1"/>
                        </a:solidFill>
                        <a:latin typeface="Arial" panose="020B0604020202020204" pitchFamily="34" charset="0"/>
                        <a:cs typeface="Arial" panose="020B0604020202020204" pitchFamily="34" charset="0"/>
                      </a:rPr>
                    </a:br>
                    <a:r>
                      <a:rPr lang="en-US" sz="1600" baseline="0" dirty="0">
                        <a:solidFill>
                          <a:schemeClr val="tx1"/>
                        </a:solidFill>
                        <a:latin typeface="Arial" panose="020B0604020202020204" pitchFamily="34" charset="0"/>
                        <a:cs typeface="Arial" panose="020B0604020202020204" pitchFamily="34" charset="0"/>
                      </a:rPr>
                      <a:t>R² = 0,7656</a:t>
                    </a:r>
                    <a:endParaRPr lang="ro-MD" sz="1600" baseline="0" dirty="0">
                      <a:solidFill>
                        <a:schemeClr val="tx1"/>
                      </a:solidFill>
                      <a:latin typeface="Arial" panose="020B0604020202020204" pitchFamily="34" charset="0"/>
                      <a:cs typeface="Arial" panose="020B0604020202020204" pitchFamily="34" charset="0"/>
                    </a:endParaRPr>
                  </a:p>
                  <a:p>
                    <a:pPr>
                      <a:defRPr/>
                    </a:pPr>
                    <a:r>
                      <a:rPr lang="ro-MD" sz="1600" baseline="0" dirty="0">
                        <a:solidFill>
                          <a:schemeClr val="tx1"/>
                        </a:solidFill>
                        <a:latin typeface="Arial" panose="020B0604020202020204" pitchFamily="34" charset="0"/>
                        <a:cs typeface="Arial" panose="020B0604020202020204" pitchFamily="34" charset="0"/>
                      </a:rPr>
                      <a:t>r=0.874</a:t>
                    </a:r>
                    <a:endParaRPr lang="en-US" sz="1600" dirty="0">
                      <a:solidFill>
                        <a:schemeClr val="tx1"/>
                      </a:solidFill>
                      <a:latin typeface="Arial" panose="020B0604020202020204" pitchFamily="34" charset="0"/>
                      <a:cs typeface="Arial" panose="020B0604020202020204" pitchFamily="34" charset="0"/>
                    </a:endParaRP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'Biomasa capitule tha'!$A$1:$R$1</c:f>
              <c:numCache>
                <c:formatCode>#.000</c:formatCode>
                <c:ptCount val="18"/>
                <c:pt idx="0">
                  <c:v>2.8</c:v>
                </c:pt>
                <c:pt idx="1">
                  <c:v>5.7</c:v>
                </c:pt>
                <c:pt idx="2">
                  <c:v>4.75</c:v>
                </c:pt>
                <c:pt idx="3">
                  <c:v>5.9</c:v>
                </c:pt>
                <c:pt idx="4">
                  <c:v>4.5999999999999996</c:v>
                </c:pt>
                <c:pt idx="5">
                  <c:v>5.15</c:v>
                </c:pt>
                <c:pt idx="6">
                  <c:v>4.5</c:v>
                </c:pt>
                <c:pt idx="7">
                  <c:v>4.4000000000000004</c:v>
                </c:pt>
                <c:pt idx="8">
                  <c:v>4.5999999999999996</c:v>
                </c:pt>
                <c:pt idx="9">
                  <c:v>3.65</c:v>
                </c:pt>
                <c:pt idx="10">
                  <c:v>5.15</c:v>
                </c:pt>
                <c:pt idx="11">
                  <c:v>3.85</c:v>
                </c:pt>
                <c:pt idx="12">
                  <c:v>4.5999999999999996</c:v>
                </c:pt>
                <c:pt idx="13">
                  <c:v>3.55</c:v>
                </c:pt>
                <c:pt idx="14">
                  <c:v>4.55</c:v>
                </c:pt>
                <c:pt idx="15">
                  <c:v>3.25</c:v>
                </c:pt>
                <c:pt idx="16">
                  <c:v>4.0999999999999996</c:v>
                </c:pt>
                <c:pt idx="17">
                  <c:v>3.5</c:v>
                </c:pt>
              </c:numCache>
            </c:numRef>
          </c:xVal>
          <c:yVal>
            <c:numRef>
              <c:f>'Biomasa capitule tha'!$A$2:$R$2</c:f>
              <c:numCache>
                <c:formatCode>#.000</c:formatCode>
                <c:ptCount val="18"/>
                <c:pt idx="0">
                  <c:v>1.5</c:v>
                </c:pt>
                <c:pt idx="1">
                  <c:v>3.3</c:v>
                </c:pt>
                <c:pt idx="2">
                  <c:v>2.4500000000000002</c:v>
                </c:pt>
                <c:pt idx="3">
                  <c:v>3</c:v>
                </c:pt>
                <c:pt idx="4">
                  <c:v>2.4</c:v>
                </c:pt>
                <c:pt idx="5">
                  <c:v>2.0499999999999998</c:v>
                </c:pt>
                <c:pt idx="6">
                  <c:v>2.35</c:v>
                </c:pt>
                <c:pt idx="7">
                  <c:v>2.15</c:v>
                </c:pt>
                <c:pt idx="8">
                  <c:v>2.2000000000000002</c:v>
                </c:pt>
                <c:pt idx="9">
                  <c:v>1.25</c:v>
                </c:pt>
                <c:pt idx="10">
                  <c:v>2.4</c:v>
                </c:pt>
                <c:pt idx="11">
                  <c:v>1.8</c:v>
                </c:pt>
                <c:pt idx="12">
                  <c:v>2.2999999999999998</c:v>
                </c:pt>
                <c:pt idx="13">
                  <c:v>1.6</c:v>
                </c:pt>
                <c:pt idx="14">
                  <c:v>1.7</c:v>
                </c:pt>
                <c:pt idx="15">
                  <c:v>1.35</c:v>
                </c:pt>
                <c:pt idx="16">
                  <c:v>1.6</c:v>
                </c:pt>
                <c:pt idx="17">
                  <c:v>1.75</c:v>
                </c:pt>
              </c:numCache>
            </c:numRef>
          </c:yVal>
          <c:smooth val="0"/>
          <c:extLst>
            <c:ext xmlns:c16="http://schemas.microsoft.com/office/drawing/2014/chart" uri="{C3380CC4-5D6E-409C-BE32-E72D297353CC}">
              <c16:uniqueId val="{00000001-A877-4017-B58C-1DD45EC9D1CB}"/>
            </c:ext>
          </c:extLst>
        </c:ser>
        <c:dLbls>
          <c:showLegendKey val="0"/>
          <c:showVal val="0"/>
          <c:showCatName val="0"/>
          <c:showSerName val="0"/>
          <c:showPercent val="0"/>
          <c:showBubbleSize val="0"/>
        </c:dLbls>
        <c:axId val="1241363679"/>
        <c:axId val="1243293071"/>
      </c:scatterChart>
      <c:valAx>
        <c:axId val="124136367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o-MD" sz="1600" dirty="0">
                    <a:solidFill>
                      <a:schemeClr val="tx1"/>
                    </a:solidFill>
                    <a:latin typeface="Arial" panose="020B0604020202020204" pitchFamily="34" charset="0"/>
                    <a:cs typeface="Arial" panose="020B0604020202020204" pitchFamily="34" charset="0"/>
                  </a:rPr>
                  <a:t>Biomasă</a:t>
                </a:r>
                <a:r>
                  <a:rPr lang="ro-MD" sz="1600" baseline="0" dirty="0">
                    <a:solidFill>
                      <a:schemeClr val="tx1"/>
                    </a:solidFill>
                    <a:latin typeface="Arial" panose="020B0604020202020204" pitchFamily="34" charset="0"/>
                    <a:cs typeface="Arial" panose="020B0604020202020204" pitchFamily="34" charset="0"/>
                  </a:rPr>
                  <a:t> capitule goale, t/ha</a:t>
                </a:r>
                <a:endParaRPr lang="en-US" sz="1600" dirty="0">
                  <a:solidFill>
                    <a:schemeClr val="tx1"/>
                  </a:solidFill>
                  <a:latin typeface="Arial" panose="020B0604020202020204" pitchFamily="34" charset="0"/>
                  <a:cs typeface="Arial" panose="020B0604020202020204" pitchFamily="34" charset="0"/>
                </a:endParaRPr>
              </a:p>
            </c:rich>
          </c:tx>
          <c:layout>
            <c:manualLayout>
              <c:xMode val="edge"/>
              <c:yMode val="edge"/>
              <c:x val="0.24429827166052567"/>
              <c:y val="0.9073851727980740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3293071"/>
        <c:crosses val="autoZero"/>
        <c:crossBetween val="midCat"/>
      </c:valAx>
      <c:valAx>
        <c:axId val="12432930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o-MD" sz="1600" baseline="0" dirty="0">
                    <a:solidFill>
                      <a:schemeClr val="tx1"/>
                    </a:solidFill>
                    <a:latin typeface="Arial" panose="020B0604020202020204" pitchFamily="34" charset="0"/>
                    <a:cs typeface="Arial" panose="020B0604020202020204" pitchFamily="34" charset="0"/>
                  </a:rPr>
                  <a:t>Capitulum biomass, t/ha</a:t>
                </a:r>
                <a:endParaRPr lang="en-US" sz="1600" dirty="0">
                  <a:solidFill>
                    <a:schemeClr val="tx1"/>
                  </a:solidFill>
                  <a:latin typeface="Arial" panose="020B0604020202020204" pitchFamily="34" charset="0"/>
                  <a:cs typeface="Arial" panose="020B0604020202020204" pitchFamily="34" charset="0"/>
                </a:endParaRPr>
              </a:p>
            </c:rich>
          </c:tx>
          <c:layout>
            <c:manualLayout>
              <c:xMode val="edge"/>
              <c:yMode val="edge"/>
              <c:x val="3.7817500412287812E-2"/>
              <c:y val="0.2160397626835166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136367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solidFill>
        <a:sysClr val="windowText" lastClr="000000"/>
      </a:solid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MD" sz="1800" baseline="0" dirty="0">
                <a:solidFill>
                  <a:schemeClr val="tx1"/>
                </a:solidFill>
                <a:latin typeface="Arial" panose="020B0604020202020204" pitchFamily="34" charset="0"/>
                <a:cs typeface="Arial" panose="020B0604020202020204" pitchFamily="34" charset="0"/>
              </a:rPr>
              <a:t> SunflowerLG 5463</a:t>
            </a:r>
            <a:endParaRPr lang="en-US" sz="18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31750" cap="rnd">
                <a:solidFill>
                  <a:srgbClr val="FF0000"/>
                </a:solidFill>
                <a:prstDash val="solid"/>
              </a:ln>
              <a:effectLst/>
            </c:spPr>
            <c:trendlineType val="linear"/>
            <c:dispRSqr val="1"/>
            <c:dispEq val="1"/>
            <c:trendlineLbl>
              <c:layout>
                <c:manualLayout>
                  <c:x val="7.1095966053228821E-2"/>
                  <c:y val="0.4192482685039971"/>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600" baseline="0" dirty="0">
                        <a:solidFill>
                          <a:schemeClr val="tx1"/>
                        </a:solidFill>
                        <a:latin typeface="Arial" panose="020B0604020202020204" pitchFamily="34" charset="0"/>
                        <a:cs typeface="Arial" panose="020B0604020202020204" pitchFamily="34" charset="0"/>
                      </a:rPr>
                      <a:t>y = 7</a:t>
                    </a:r>
                    <a:r>
                      <a:rPr lang="ro-RO" sz="1600" baseline="0" dirty="0">
                        <a:solidFill>
                          <a:schemeClr val="tx1"/>
                        </a:solidFill>
                        <a:latin typeface="Arial" panose="020B0604020202020204" pitchFamily="34" charset="0"/>
                        <a:cs typeface="Arial" panose="020B0604020202020204" pitchFamily="34" charset="0"/>
                      </a:rPr>
                      <a:t>.</a:t>
                    </a:r>
                    <a:r>
                      <a:rPr lang="en-US" sz="1600" baseline="0" dirty="0">
                        <a:solidFill>
                          <a:schemeClr val="tx1"/>
                        </a:solidFill>
                        <a:latin typeface="Arial" panose="020B0604020202020204" pitchFamily="34" charset="0"/>
                        <a:cs typeface="Arial" panose="020B0604020202020204" pitchFamily="34" charset="0"/>
                      </a:rPr>
                      <a:t>5908x + 39</a:t>
                    </a:r>
                    <a:r>
                      <a:rPr lang="ro-RO" sz="1600" baseline="0" dirty="0">
                        <a:solidFill>
                          <a:schemeClr val="tx1"/>
                        </a:solidFill>
                        <a:latin typeface="Arial" panose="020B0604020202020204" pitchFamily="34" charset="0"/>
                        <a:cs typeface="Arial" panose="020B0604020202020204" pitchFamily="34" charset="0"/>
                      </a:rPr>
                      <a:t>.</a:t>
                    </a:r>
                    <a:r>
                      <a:rPr lang="en-US" sz="1600" baseline="0" dirty="0">
                        <a:solidFill>
                          <a:schemeClr val="tx1"/>
                        </a:solidFill>
                        <a:latin typeface="Arial" panose="020B0604020202020204" pitchFamily="34" charset="0"/>
                        <a:cs typeface="Arial" panose="020B0604020202020204" pitchFamily="34" charset="0"/>
                      </a:rPr>
                      <a:t>265</a:t>
                    </a:r>
                    <a:br>
                      <a:rPr lang="en-US" sz="1600" baseline="0" dirty="0">
                        <a:solidFill>
                          <a:schemeClr val="tx1"/>
                        </a:solidFill>
                        <a:latin typeface="Arial" panose="020B0604020202020204" pitchFamily="34" charset="0"/>
                        <a:cs typeface="Arial" panose="020B0604020202020204" pitchFamily="34" charset="0"/>
                      </a:rPr>
                    </a:br>
                    <a:r>
                      <a:rPr lang="en-US" sz="1600" baseline="0" dirty="0">
                        <a:solidFill>
                          <a:schemeClr val="tx1"/>
                        </a:solidFill>
                        <a:latin typeface="Arial" panose="020B0604020202020204" pitchFamily="34" charset="0"/>
                        <a:cs typeface="Arial" panose="020B0604020202020204" pitchFamily="34" charset="0"/>
                      </a:rPr>
                      <a:t>R² = 0</a:t>
                    </a:r>
                    <a:r>
                      <a:rPr lang="ro-RO" sz="1600" baseline="0" dirty="0">
                        <a:solidFill>
                          <a:schemeClr val="tx1"/>
                        </a:solidFill>
                        <a:latin typeface="Arial" panose="020B0604020202020204" pitchFamily="34" charset="0"/>
                        <a:cs typeface="Arial" panose="020B0604020202020204" pitchFamily="34" charset="0"/>
                      </a:rPr>
                      <a:t>.</a:t>
                    </a:r>
                    <a:r>
                      <a:rPr lang="en-US" sz="1600" baseline="0" dirty="0">
                        <a:solidFill>
                          <a:schemeClr val="tx1"/>
                        </a:solidFill>
                        <a:latin typeface="Arial" panose="020B0604020202020204" pitchFamily="34" charset="0"/>
                        <a:cs typeface="Arial" panose="020B0604020202020204" pitchFamily="34" charset="0"/>
                      </a:rPr>
                      <a:t>5957</a:t>
                    </a:r>
                    <a:endParaRPr lang="ro-MD" sz="1600" baseline="0" dirty="0">
                      <a:solidFill>
                        <a:schemeClr val="tx1"/>
                      </a:solidFill>
                      <a:latin typeface="Arial" panose="020B0604020202020204" pitchFamily="34" charset="0"/>
                      <a:cs typeface="Arial" panose="020B0604020202020204" pitchFamily="34" charset="0"/>
                    </a:endParaRPr>
                  </a:p>
                  <a:p>
                    <a:pPr>
                      <a:defRPr/>
                    </a:pPr>
                    <a:r>
                      <a:rPr lang="ro-MD" sz="1600" baseline="0" dirty="0">
                        <a:solidFill>
                          <a:schemeClr val="tx1"/>
                        </a:solidFill>
                        <a:latin typeface="Arial" panose="020B0604020202020204" pitchFamily="34" charset="0"/>
                        <a:cs typeface="Arial" panose="020B0604020202020204" pitchFamily="34" charset="0"/>
                      </a:rPr>
                      <a:t>r=0.771</a:t>
                    </a:r>
                    <a:endParaRPr lang="en-US" sz="1600" dirty="0">
                      <a:solidFill>
                        <a:schemeClr val="tx1"/>
                      </a:solidFill>
                      <a:latin typeface="Arial" panose="020B0604020202020204" pitchFamily="34" charset="0"/>
                      <a:cs typeface="Arial" panose="020B0604020202020204" pitchFamily="34" charset="0"/>
                    </a:endParaRP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'Biomasa capitule tha'!$A$60:$R$60</c:f>
              <c:numCache>
                <c:formatCode>#.000</c:formatCode>
                <c:ptCount val="18"/>
                <c:pt idx="0">
                  <c:v>2.8</c:v>
                </c:pt>
                <c:pt idx="1">
                  <c:v>5.7</c:v>
                </c:pt>
                <c:pt idx="2">
                  <c:v>4.75</c:v>
                </c:pt>
                <c:pt idx="3">
                  <c:v>5.9</c:v>
                </c:pt>
                <c:pt idx="4">
                  <c:v>4.5999999999999996</c:v>
                </c:pt>
                <c:pt idx="5">
                  <c:v>5.15</c:v>
                </c:pt>
                <c:pt idx="6">
                  <c:v>4.5</c:v>
                </c:pt>
                <c:pt idx="7">
                  <c:v>4.4000000000000004</c:v>
                </c:pt>
                <c:pt idx="8">
                  <c:v>4.5999999999999996</c:v>
                </c:pt>
                <c:pt idx="9">
                  <c:v>3.65</c:v>
                </c:pt>
                <c:pt idx="10">
                  <c:v>5.15</c:v>
                </c:pt>
                <c:pt idx="11">
                  <c:v>3.85</c:v>
                </c:pt>
                <c:pt idx="12">
                  <c:v>4.5999999999999996</c:v>
                </c:pt>
                <c:pt idx="13">
                  <c:v>3.55</c:v>
                </c:pt>
                <c:pt idx="14">
                  <c:v>4.55</c:v>
                </c:pt>
                <c:pt idx="15">
                  <c:v>3.25</c:v>
                </c:pt>
                <c:pt idx="16">
                  <c:v>4.0999999999999996</c:v>
                </c:pt>
                <c:pt idx="17">
                  <c:v>3.5</c:v>
                </c:pt>
              </c:numCache>
            </c:numRef>
          </c:xVal>
          <c:yVal>
            <c:numRef>
              <c:f>'Biomasa capitule tha'!$A$61:$R$61</c:f>
              <c:numCache>
                <c:formatCode>#.000</c:formatCode>
                <c:ptCount val="18"/>
                <c:pt idx="0">
                  <c:v>58.3</c:v>
                </c:pt>
                <c:pt idx="1">
                  <c:v>85.9</c:v>
                </c:pt>
                <c:pt idx="2">
                  <c:v>81.2</c:v>
                </c:pt>
                <c:pt idx="3">
                  <c:v>87.9</c:v>
                </c:pt>
                <c:pt idx="4">
                  <c:v>77.900000000000006</c:v>
                </c:pt>
                <c:pt idx="5">
                  <c:v>74.099999999999994</c:v>
                </c:pt>
                <c:pt idx="6">
                  <c:v>69.599999999999994</c:v>
                </c:pt>
                <c:pt idx="7">
                  <c:v>83</c:v>
                </c:pt>
                <c:pt idx="8">
                  <c:v>73.7</c:v>
                </c:pt>
                <c:pt idx="9">
                  <c:v>70.400000000000006</c:v>
                </c:pt>
                <c:pt idx="10">
                  <c:v>74.599999999999994</c:v>
                </c:pt>
                <c:pt idx="11">
                  <c:v>64.400000000000006</c:v>
                </c:pt>
                <c:pt idx="12">
                  <c:v>68.8</c:v>
                </c:pt>
                <c:pt idx="13">
                  <c:v>66</c:v>
                </c:pt>
                <c:pt idx="14">
                  <c:v>63.1</c:v>
                </c:pt>
                <c:pt idx="15">
                  <c:v>70.599999999999994</c:v>
                </c:pt>
                <c:pt idx="16">
                  <c:v>67.7</c:v>
                </c:pt>
                <c:pt idx="17">
                  <c:v>66.2</c:v>
                </c:pt>
              </c:numCache>
            </c:numRef>
          </c:yVal>
          <c:smooth val="0"/>
          <c:extLst>
            <c:ext xmlns:c16="http://schemas.microsoft.com/office/drawing/2014/chart" uri="{C3380CC4-5D6E-409C-BE32-E72D297353CC}">
              <c16:uniqueId val="{00000001-2AA8-4D08-A58E-91A8B69EFD25}"/>
            </c:ext>
          </c:extLst>
        </c:ser>
        <c:dLbls>
          <c:showLegendKey val="0"/>
          <c:showVal val="0"/>
          <c:showCatName val="0"/>
          <c:showSerName val="0"/>
          <c:showPercent val="0"/>
          <c:showBubbleSize val="0"/>
        </c:dLbls>
        <c:axId val="1299792575"/>
        <c:axId val="1238151599"/>
      </c:scatterChart>
      <c:valAx>
        <c:axId val="129979257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o-MD" sz="1600" dirty="0">
                    <a:solidFill>
                      <a:schemeClr val="tx1"/>
                    </a:solidFill>
                    <a:latin typeface="Arial" panose="020B0604020202020204" pitchFamily="34" charset="0"/>
                    <a:cs typeface="Arial" panose="020B0604020202020204" pitchFamily="34" charset="0"/>
                  </a:rPr>
                  <a:t>MTG,</a:t>
                </a:r>
                <a:r>
                  <a:rPr lang="ro-MD" sz="1600" baseline="0" dirty="0">
                    <a:solidFill>
                      <a:schemeClr val="tx1"/>
                    </a:solidFill>
                    <a:latin typeface="Arial" panose="020B0604020202020204" pitchFamily="34" charset="0"/>
                    <a:cs typeface="Arial" panose="020B0604020202020204" pitchFamily="34" charset="0"/>
                  </a:rPr>
                  <a:t> g</a:t>
                </a:r>
                <a:endParaRPr lang="en-US" sz="1600" dirty="0">
                  <a:solidFill>
                    <a:schemeClr val="tx1"/>
                  </a:solidFill>
                  <a:latin typeface="Arial" panose="020B0604020202020204" pitchFamily="34" charset="0"/>
                  <a:cs typeface="Arial" panose="020B0604020202020204" pitchFamily="34" charset="0"/>
                </a:endParaRPr>
              </a:p>
            </c:rich>
          </c:tx>
          <c:layout>
            <c:manualLayout>
              <c:xMode val="edge"/>
              <c:yMode val="edge"/>
              <c:x val="0.49506902463694302"/>
              <c:y val="0.8972134075684227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8151599"/>
        <c:crosses val="autoZero"/>
        <c:crossBetween val="midCat"/>
      </c:valAx>
      <c:valAx>
        <c:axId val="12381515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o-MD" sz="1600" baseline="0" dirty="0">
                    <a:solidFill>
                      <a:schemeClr val="tx1"/>
                    </a:solidFill>
                    <a:latin typeface="Arial" panose="020B0604020202020204" pitchFamily="34" charset="0"/>
                    <a:cs typeface="Arial" panose="020B0604020202020204" pitchFamily="34" charset="0"/>
                  </a:rPr>
                  <a:t>Capitulum biomass,t/ha</a:t>
                </a:r>
                <a:endParaRPr lang="en-US" sz="1600" dirty="0">
                  <a:solidFill>
                    <a:schemeClr val="tx1"/>
                  </a:solidFill>
                  <a:latin typeface="Arial" panose="020B0604020202020204" pitchFamily="34" charset="0"/>
                  <a:cs typeface="Arial" panose="020B0604020202020204" pitchFamily="34" charset="0"/>
                </a:endParaRPr>
              </a:p>
            </c:rich>
          </c:tx>
          <c:layout>
            <c:manualLayout>
              <c:xMode val="edge"/>
              <c:yMode val="edge"/>
              <c:x val="2.8632593811711488E-2"/>
              <c:y val="0.1753158580175639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97925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solidFill>
        <a:sysClr val="windowText" lastClr="000000"/>
      </a:solid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MD" sz="1600" baseline="0" dirty="0">
                <a:solidFill>
                  <a:schemeClr val="tx1"/>
                </a:solidFill>
                <a:latin typeface="Arial" panose="020B0604020202020204" pitchFamily="34" charset="0"/>
                <a:cs typeface="Arial" panose="020B0604020202020204" pitchFamily="34" charset="0"/>
              </a:rPr>
              <a:t>Sunflower LG 5463</a:t>
            </a:r>
            <a:endParaRPr lang="en-US" sz="1600" dirty="0">
              <a:solidFill>
                <a:schemeClr val="tx1"/>
              </a:solidFill>
              <a:latin typeface="Arial" panose="020B0604020202020204" pitchFamily="34" charset="0"/>
              <a:cs typeface="Arial" panose="020B0604020202020204" pitchFamily="34" charset="0"/>
            </a:endParaRPr>
          </a:p>
        </c:rich>
      </c:tx>
      <c:layout>
        <c:manualLayout>
          <c:xMode val="edge"/>
          <c:yMode val="edge"/>
          <c:x val="0.4123841604573017"/>
          <c:y val="1.873977796756926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113985187705406"/>
          <c:y val="0.11155804579824664"/>
          <c:w val="0.82169252037535956"/>
          <c:h val="0.73116534268413824"/>
        </c:manualLayout>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31750" cap="rnd">
                <a:solidFill>
                  <a:srgbClr val="FF0000"/>
                </a:solidFill>
                <a:prstDash val="solid"/>
              </a:ln>
              <a:effectLst/>
            </c:spPr>
            <c:trendlineType val="linear"/>
            <c:dispRSqr val="1"/>
            <c:dispEq val="1"/>
            <c:trendlineLbl>
              <c:layout>
                <c:manualLayout>
                  <c:x val="0.1112797457704412"/>
                  <c:y val="0.37192822576504037"/>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600" baseline="0" dirty="0">
                        <a:solidFill>
                          <a:schemeClr val="tx1"/>
                        </a:solidFill>
                        <a:latin typeface="Arial" panose="020B0604020202020204" pitchFamily="34" charset="0"/>
                        <a:cs typeface="Arial" panose="020B0604020202020204" pitchFamily="34" charset="0"/>
                      </a:rPr>
                      <a:t>y = 0,3481x + 0,8761</a:t>
                    </a:r>
                    <a:br>
                      <a:rPr lang="en-US" sz="1600" baseline="0" dirty="0">
                        <a:solidFill>
                          <a:schemeClr val="tx1"/>
                        </a:solidFill>
                        <a:latin typeface="Arial" panose="020B0604020202020204" pitchFamily="34" charset="0"/>
                        <a:cs typeface="Arial" panose="020B0604020202020204" pitchFamily="34" charset="0"/>
                      </a:rPr>
                    </a:br>
                    <a:r>
                      <a:rPr lang="en-US" sz="1600" baseline="0" dirty="0">
                        <a:solidFill>
                          <a:schemeClr val="tx1"/>
                        </a:solidFill>
                        <a:latin typeface="Arial" panose="020B0604020202020204" pitchFamily="34" charset="0"/>
                        <a:cs typeface="Arial" panose="020B0604020202020204" pitchFamily="34" charset="0"/>
                      </a:rPr>
                      <a:t>R² = 0,4744</a:t>
                    </a:r>
                    <a:endParaRPr lang="ro-MD" sz="1600" baseline="0" dirty="0">
                      <a:solidFill>
                        <a:schemeClr val="tx1"/>
                      </a:solidFill>
                      <a:latin typeface="Arial" panose="020B0604020202020204" pitchFamily="34" charset="0"/>
                      <a:cs typeface="Arial" panose="020B0604020202020204" pitchFamily="34" charset="0"/>
                    </a:endParaRPr>
                  </a:p>
                  <a:p>
                    <a:pPr>
                      <a:defRPr/>
                    </a:pPr>
                    <a:r>
                      <a:rPr lang="ro-MD" sz="1600" baseline="0" dirty="0">
                        <a:solidFill>
                          <a:schemeClr val="tx1"/>
                        </a:solidFill>
                        <a:latin typeface="Arial" panose="020B0604020202020204" pitchFamily="34" charset="0"/>
                        <a:cs typeface="Arial" panose="020B0604020202020204" pitchFamily="34" charset="0"/>
                      </a:rPr>
                      <a:t>r=0,688</a:t>
                    </a:r>
                    <a:endParaRPr lang="en-US" sz="1600" dirty="0">
                      <a:solidFill>
                        <a:schemeClr val="tx1"/>
                      </a:solidFill>
                      <a:latin typeface="Arial" panose="020B0604020202020204" pitchFamily="34" charset="0"/>
                      <a:cs typeface="Arial" panose="020B0604020202020204" pitchFamily="34" charset="0"/>
                    </a:endParaRP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'Biomasa capitule tha'!$A$40:$R$40</c:f>
              <c:numCache>
                <c:formatCode>#.000</c:formatCode>
                <c:ptCount val="18"/>
                <c:pt idx="0">
                  <c:v>2.8</c:v>
                </c:pt>
                <c:pt idx="1">
                  <c:v>5.7</c:v>
                </c:pt>
                <c:pt idx="2">
                  <c:v>4.75</c:v>
                </c:pt>
                <c:pt idx="3">
                  <c:v>5.9</c:v>
                </c:pt>
                <c:pt idx="4">
                  <c:v>4.5999999999999996</c:v>
                </c:pt>
                <c:pt idx="5">
                  <c:v>5.15</c:v>
                </c:pt>
                <c:pt idx="6">
                  <c:v>4.5</c:v>
                </c:pt>
                <c:pt idx="7">
                  <c:v>4.4000000000000004</c:v>
                </c:pt>
                <c:pt idx="8">
                  <c:v>4.5999999999999996</c:v>
                </c:pt>
                <c:pt idx="9">
                  <c:v>3.65</c:v>
                </c:pt>
                <c:pt idx="10">
                  <c:v>5.15</c:v>
                </c:pt>
                <c:pt idx="11">
                  <c:v>3.85</c:v>
                </c:pt>
                <c:pt idx="12">
                  <c:v>4.5999999999999996</c:v>
                </c:pt>
                <c:pt idx="13">
                  <c:v>3.55</c:v>
                </c:pt>
                <c:pt idx="14">
                  <c:v>4.55</c:v>
                </c:pt>
                <c:pt idx="15">
                  <c:v>3.25</c:v>
                </c:pt>
                <c:pt idx="16">
                  <c:v>4.0999999999999996</c:v>
                </c:pt>
                <c:pt idx="17">
                  <c:v>3.5</c:v>
                </c:pt>
              </c:numCache>
            </c:numRef>
          </c:xVal>
          <c:yVal>
            <c:numRef>
              <c:f>'Biomasa capitule tha'!$A$41:$R$41</c:f>
              <c:numCache>
                <c:formatCode>#.000</c:formatCode>
                <c:ptCount val="18"/>
                <c:pt idx="0">
                  <c:v>1.35</c:v>
                </c:pt>
                <c:pt idx="1">
                  <c:v>2.4</c:v>
                </c:pt>
                <c:pt idx="2">
                  <c:v>2.44</c:v>
                </c:pt>
                <c:pt idx="3">
                  <c:v>2.9</c:v>
                </c:pt>
                <c:pt idx="4">
                  <c:v>2.2000000000000002</c:v>
                </c:pt>
                <c:pt idx="5">
                  <c:v>3.15</c:v>
                </c:pt>
                <c:pt idx="6">
                  <c:v>2.2000000000000002</c:v>
                </c:pt>
                <c:pt idx="7">
                  <c:v>2.35</c:v>
                </c:pt>
                <c:pt idx="8">
                  <c:v>2.4500000000000002</c:v>
                </c:pt>
                <c:pt idx="9">
                  <c:v>2.44</c:v>
                </c:pt>
                <c:pt idx="10">
                  <c:v>2.8</c:v>
                </c:pt>
                <c:pt idx="11">
                  <c:v>2.0499999999999998</c:v>
                </c:pt>
                <c:pt idx="12">
                  <c:v>2.35</c:v>
                </c:pt>
                <c:pt idx="13">
                  <c:v>2</c:v>
                </c:pt>
                <c:pt idx="14">
                  <c:v>2.9</c:v>
                </c:pt>
                <c:pt idx="15">
                  <c:v>1.95</c:v>
                </c:pt>
                <c:pt idx="16">
                  <c:v>2.5499999999999998</c:v>
                </c:pt>
                <c:pt idx="17">
                  <c:v>2.65</c:v>
                </c:pt>
              </c:numCache>
            </c:numRef>
          </c:yVal>
          <c:smooth val="0"/>
          <c:extLst>
            <c:ext xmlns:c16="http://schemas.microsoft.com/office/drawing/2014/chart" uri="{C3380CC4-5D6E-409C-BE32-E72D297353CC}">
              <c16:uniqueId val="{00000001-83CD-4188-ACE4-51E307936AF3}"/>
            </c:ext>
          </c:extLst>
        </c:ser>
        <c:dLbls>
          <c:showLegendKey val="0"/>
          <c:showVal val="0"/>
          <c:showCatName val="0"/>
          <c:showSerName val="0"/>
          <c:showPercent val="0"/>
          <c:showBubbleSize val="0"/>
        </c:dLbls>
        <c:axId val="1299784175"/>
        <c:axId val="1238155343"/>
      </c:scatterChart>
      <c:valAx>
        <c:axId val="129978417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o-MD" sz="1600" baseline="0" dirty="0">
                    <a:solidFill>
                      <a:schemeClr val="tx1"/>
                    </a:solidFill>
                    <a:latin typeface="Arial" panose="020B0604020202020204" pitchFamily="34" charset="0"/>
                    <a:cs typeface="Arial" panose="020B0604020202020204" pitchFamily="34" charset="0"/>
                  </a:rPr>
                  <a:t>Seed biomass, t/ha</a:t>
                </a:r>
                <a:endParaRPr lang="en-US" sz="16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8155343"/>
        <c:crosses val="autoZero"/>
        <c:crossBetween val="midCat"/>
      </c:valAx>
      <c:valAx>
        <c:axId val="12381553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o-MD" sz="1600" baseline="0" dirty="0">
                    <a:solidFill>
                      <a:schemeClr val="tx1"/>
                    </a:solidFill>
                    <a:latin typeface="Arial" panose="020B0604020202020204" pitchFamily="34" charset="0"/>
                    <a:cs typeface="Arial" panose="020B0604020202020204" pitchFamily="34" charset="0"/>
                  </a:rPr>
                  <a:t>Capitulum biomass,t/ha</a:t>
                </a:r>
                <a:endParaRPr lang="en-US" sz="16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97841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solidFill>
        <a:sysClr val="windowText" lastClr="000000"/>
      </a:solid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MD" sz="1600" baseline="0" dirty="0">
                <a:solidFill>
                  <a:schemeClr val="tx1"/>
                </a:solidFill>
                <a:latin typeface="Arial" panose="020B0604020202020204" pitchFamily="34" charset="0"/>
                <a:cs typeface="Arial" panose="020B0604020202020204" pitchFamily="34" charset="0"/>
              </a:rPr>
              <a:t>Sunflower LG 5463</a:t>
            </a:r>
            <a:endParaRPr lang="en-US" sz="16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31750" cap="rnd">
                <a:solidFill>
                  <a:srgbClr val="FF0000"/>
                </a:solidFill>
                <a:prstDash val="solid"/>
              </a:ln>
              <a:effectLst/>
            </c:spPr>
            <c:trendlineType val="linear"/>
            <c:dispRSqr val="1"/>
            <c:dispEq val="1"/>
            <c:trendlineLbl>
              <c:layout>
                <c:manualLayout>
                  <c:x val="3.012194407825378E-2"/>
                  <c:y val="0.30610897600060966"/>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600" baseline="0" dirty="0">
                        <a:solidFill>
                          <a:schemeClr val="tx1"/>
                        </a:solidFill>
                        <a:latin typeface="Arial" panose="020B0604020202020204" pitchFamily="34" charset="0"/>
                        <a:cs typeface="Arial" panose="020B0604020202020204" pitchFamily="34" charset="0"/>
                      </a:rPr>
                      <a:t>y = 11,629x + 48,41</a:t>
                    </a:r>
                    <a:br>
                      <a:rPr lang="en-US" sz="1600" baseline="0" dirty="0">
                        <a:solidFill>
                          <a:schemeClr val="tx1"/>
                        </a:solidFill>
                        <a:latin typeface="Arial" panose="020B0604020202020204" pitchFamily="34" charset="0"/>
                        <a:cs typeface="Arial" panose="020B0604020202020204" pitchFamily="34" charset="0"/>
                      </a:rPr>
                    </a:br>
                    <a:r>
                      <a:rPr lang="en-US" sz="1600" baseline="0" dirty="0">
                        <a:solidFill>
                          <a:schemeClr val="tx1"/>
                        </a:solidFill>
                        <a:latin typeface="Arial" panose="020B0604020202020204" pitchFamily="34" charset="0"/>
                        <a:cs typeface="Arial" panose="020B0604020202020204" pitchFamily="34" charset="0"/>
                      </a:rPr>
                      <a:t>R² = 0,6176</a:t>
                    </a:r>
                    <a:endParaRPr lang="ro-MD" sz="1600" baseline="0" dirty="0">
                      <a:solidFill>
                        <a:schemeClr val="tx1"/>
                      </a:solidFill>
                      <a:latin typeface="Arial" panose="020B0604020202020204" pitchFamily="34" charset="0"/>
                      <a:cs typeface="Arial" panose="020B0604020202020204" pitchFamily="34" charset="0"/>
                    </a:endParaRPr>
                  </a:p>
                  <a:p>
                    <a:pPr>
                      <a:defRPr/>
                    </a:pPr>
                    <a:r>
                      <a:rPr lang="ro-MD" sz="1600" baseline="0" dirty="0">
                        <a:solidFill>
                          <a:schemeClr val="tx1"/>
                        </a:solidFill>
                        <a:latin typeface="Arial" panose="020B0604020202020204" pitchFamily="34" charset="0"/>
                        <a:cs typeface="Arial" panose="020B0604020202020204" pitchFamily="34" charset="0"/>
                      </a:rPr>
                      <a:t>r=0,785</a:t>
                    </a:r>
                    <a:endParaRPr lang="en-US" sz="1600" dirty="0">
                      <a:solidFill>
                        <a:schemeClr val="tx1"/>
                      </a:solidFill>
                      <a:latin typeface="Arial" panose="020B0604020202020204" pitchFamily="34" charset="0"/>
                      <a:cs typeface="Arial" panose="020B0604020202020204" pitchFamily="34" charset="0"/>
                    </a:endParaRPr>
                  </a:p>
                </c:rich>
              </c:tx>
              <c:numFmt formatCode="General" sourceLinked="0"/>
              <c:spPr>
                <a:noFill/>
                <a:ln>
                  <a:solidFill>
                    <a:schemeClr val="accent1"/>
                  </a:solidFill>
                  <a:prstDash val="solid"/>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'biomasa capitule goale'!$A$40:$R$40</c:f>
              <c:numCache>
                <c:formatCode>#.000</c:formatCode>
                <c:ptCount val="18"/>
                <c:pt idx="0">
                  <c:v>1.5</c:v>
                </c:pt>
                <c:pt idx="1">
                  <c:v>3.3</c:v>
                </c:pt>
                <c:pt idx="2">
                  <c:v>2.4500000000000002</c:v>
                </c:pt>
                <c:pt idx="3">
                  <c:v>3</c:v>
                </c:pt>
                <c:pt idx="4">
                  <c:v>2.4</c:v>
                </c:pt>
                <c:pt idx="5">
                  <c:v>2.0499999999999998</c:v>
                </c:pt>
                <c:pt idx="6">
                  <c:v>2.35</c:v>
                </c:pt>
                <c:pt idx="7">
                  <c:v>2.15</c:v>
                </c:pt>
                <c:pt idx="8">
                  <c:v>2.2000000000000002</c:v>
                </c:pt>
                <c:pt idx="9">
                  <c:v>1.25</c:v>
                </c:pt>
                <c:pt idx="10">
                  <c:v>2.4</c:v>
                </c:pt>
                <c:pt idx="11">
                  <c:v>1.8</c:v>
                </c:pt>
                <c:pt idx="12">
                  <c:v>2.2999999999999998</c:v>
                </c:pt>
                <c:pt idx="13">
                  <c:v>1.6</c:v>
                </c:pt>
                <c:pt idx="14">
                  <c:v>1.7</c:v>
                </c:pt>
                <c:pt idx="15">
                  <c:v>1.35</c:v>
                </c:pt>
                <c:pt idx="16">
                  <c:v>1.6</c:v>
                </c:pt>
                <c:pt idx="17">
                  <c:v>1.75</c:v>
                </c:pt>
              </c:numCache>
            </c:numRef>
          </c:xVal>
          <c:yVal>
            <c:numRef>
              <c:f>'biomasa capitule goale'!$A$41:$R$41</c:f>
              <c:numCache>
                <c:formatCode>#.000</c:formatCode>
                <c:ptCount val="18"/>
                <c:pt idx="0">
                  <c:v>58.3</c:v>
                </c:pt>
                <c:pt idx="1">
                  <c:v>85.9</c:v>
                </c:pt>
                <c:pt idx="2">
                  <c:v>81.2</c:v>
                </c:pt>
                <c:pt idx="3">
                  <c:v>87.9</c:v>
                </c:pt>
                <c:pt idx="4">
                  <c:v>77.900000000000006</c:v>
                </c:pt>
                <c:pt idx="5">
                  <c:v>74.099999999999994</c:v>
                </c:pt>
                <c:pt idx="6">
                  <c:v>69.599999999999994</c:v>
                </c:pt>
                <c:pt idx="7">
                  <c:v>83</c:v>
                </c:pt>
                <c:pt idx="8">
                  <c:v>73.7</c:v>
                </c:pt>
                <c:pt idx="9">
                  <c:v>70.400000000000006</c:v>
                </c:pt>
                <c:pt idx="10">
                  <c:v>74.599999999999994</c:v>
                </c:pt>
                <c:pt idx="11">
                  <c:v>64.400000000000006</c:v>
                </c:pt>
                <c:pt idx="12">
                  <c:v>68.8</c:v>
                </c:pt>
                <c:pt idx="13">
                  <c:v>66</c:v>
                </c:pt>
                <c:pt idx="14">
                  <c:v>63.1</c:v>
                </c:pt>
                <c:pt idx="15">
                  <c:v>70.599999999999994</c:v>
                </c:pt>
                <c:pt idx="16">
                  <c:v>67.7</c:v>
                </c:pt>
                <c:pt idx="17">
                  <c:v>66.2</c:v>
                </c:pt>
              </c:numCache>
            </c:numRef>
          </c:yVal>
          <c:smooth val="0"/>
          <c:extLst>
            <c:ext xmlns:c16="http://schemas.microsoft.com/office/drawing/2014/chart" uri="{C3380CC4-5D6E-409C-BE32-E72D297353CC}">
              <c16:uniqueId val="{00000001-A568-40C8-B0CE-F58AB5217218}"/>
            </c:ext>
          </c:extLst>
        </c:ser>
        <c:ser>
          <c:idx val="1"/>
          <c:order val="1"/>
          <c:spPr>
            <a:ln w="19050" cap="rnd">
              <a:noFill/>
              <a:round/>
            </a:ln>
            <a:effectLst/>
          </c:spPr>
          <c:marker>
            <c:symbol val="circle"/>
            <c:size val="5"/>
            <c:spPr>
              <a:solidFill>
                <a:schemeClr val="accent2"/>
              </a:solidFill>
              <a:ln w="9525">
                <a:solidFill>
                  <a:schemeClr val="accent2"/>
                </a:solidFill>
              </a:ln>
              <a:effectLst/>
            </c:spPr>
          </c:marker>
          <c:xVal>
            <c:numRef>
              <c:f>'biomasa capitule goale'!$A$40:$R$40</c:f>
              <c:numCache>
                <c:formatCode>#.000</c:formatCode>
                <c:ptCount val="18"/>
                <c:pt idx="0">
                  <c:v>1.5</c:v>
                </c:pt>
                <c:pt idx="1">
                  <c:v>3.3</c:v>
                </c:pt>
                <c:pt idx="2">
                  <c:v>2.4500000000000002</c:v>
                </c:pt>
                <c:pt idx="3">
                  <c:v>3</c:v>
                </c:pt>
                <c:pt idx="4">
                  <c:v>2.4</c:v>
                </c:pt>
                <c:pt idx="5">
                  <c:v>2.0499999999999998</c:v>
                </c:pt>
                <c:pt idx="6">
                  <c:v>2.35</c:v>
                </c:pt>
                <c:pt idx="7">
                  <c:v>2.15</c:v>
                </c:pt>
                <c:pt idx="8">
                  <c:v>2.2000000000000002</c:v>
                </c:pt>
                <c:pt idx="9">
                  <c:v>1.25</c:v>
                </c:pt>
                <c:pt idx="10">
                  <c:v>2.4</c:v>
                </c:pt>
                <c:pt idx="11">
                  <c:v>1.8</c:v>
                </c:pt>
                <c:pt idx="12">
                  <c:v>2.2999999999999998</c:v>
                </c:pt>
                <c:pt idx="13">
                  <c:v>1.6</c:v>
                </c:pt>
                <c:pt idx="14">
                  <c:v>1.7</c:v>
                </c:pt>
                <c:pt idx="15">
                  <c:v>1.35</c:v>
                </c:pt>
                <c:pt idx="16">
                  <c:v>1.6</c:v>
                </c:pt>
                <c:pt idx="17">
                  <c:v>1.75</c:v>
                </c:pt>
              </c:numCache>
            </c:numRef>
          </c:xVal>
          <c:yVal>
            <c:numRef>
              <c:f>'biomasa capitule goale'!$A$42:$R$42</c:f>
              <c:numCache>
                <c:formatCode>General</c:formatCode>
                <c:ptCount val="18"/>
              </c:numCache>
            </c:numRef>
          </c:yVal>
          <c:smooth val="0"/>
          <c:extLst>
            <c:ext xmlns:c16="http://schemas.microsoft.com/office/drawing/2014/chart" uri="{C3380CC4-5D6E-409C-BE32-E72D297353CC}">
              <c16:uniqueId val="{00000002-A568-40C8-B0CE-F58AB5217218}"/>
            </c:ext>
          </c:extLst>
        </c:ser>
        <c:dLbls>
          <c:showLegendKey val="0"/>
          <c:showVal val="0"/>
          <c:showCatName val="0"/>
          <c:showSerName val="0"/>
          <c:showPercent val="0"/>
          <c:showBubbleSize val="0"/>
        </c:dLbls>
        <c:axId val="1407852271"/>
        <c:axId val="1300297519"/>
      </c:scatterChart>
      <c:valAx>
        <c:axId val="140785227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o-MD" sz="1600" dirty="0">
                    <a:solidFill>
                      <a:schemeClr val="tx1"/>
                    </a:solidFill>
                    <a:latin typeface="Arial" panose="020B0604020202020204" pitchFamily="34" charset="0"/>
                    <a:cs typeface="Arial" panose="020B0604020202020204" pitchFamily="34" charset="0"/>
                  </a:rPr>
                  <a:t>MTG,g</a:t>
                </a:r>
                <a:endParaRPr lang="en-US" sz="1600" dirty="0">
                  <a:solidFill>
                    <a:schemeClr val="tx1"/>
                  </a:solidFill>
                  <a:latin typeface="Arial" panose="020B0604020202020204" pitchFamily="34" charset="0"/>
                  <a:cs typeface="Arial" panose="020B0604020202020204" pitchFamily="34" charset="0"/>
                </a:endParaRPr>
              </a:p>
            </c:rich>
          </c:tx>
          <c:layout>
            <c:manualLayout>
              <c:xMode val="edge"/>
              <c:yMode val="edge"/>
              <c:x val="0.47911133715955734"/>
              <c:y val="0.8784478686949870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0297519"/>
        <c:crosses val="autoZero"/>
        <c:crossBetween val="midCat"/>
      </c:valAx>
      <c:valAx>
        <c:axId val="13002975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o-MD" sz="1600" baseline="0" dirty="0">
                    <a:solidFill>
                      <a:schemeClr val="tx1"/>
                    </a:solidFill>
                    <a:latin typeface="Arial" panose="020B0604020202020204" pitchFamily="34" charset="0"/>
                    <a:cs typeface="Arial" panose="020B0604020202020204" pitchFamily="34" charset="0"/>
                  </a:rPr>
                  <a:t>Empty capitulum biomass,t/ha</a:t>
                </a:r>
                <a:endParaRPr lang="en-US" sz="1600" dirty="0">
                  <a:solidFill>
                    <a:schemeClr val="tx1"/>
                  </a:solidFill>
                  <a:latin typeface="Arial" panose="020B0604020202020204" pitchFamily="34" charset="0"/>
                  <a:cs typeface="Arial" panose="020B0604020202020204" pitchFamily="34" charset="0"/>
                </a:endParaRPr>
              </a:p>
            </c:rich>
          </c:tx>
          <c:layout>
            <c:manualLayout>
              <c:xMode val="edge"/>
              <c:yMode val="edge"/>
              <c:x val="3.4843855173482645E-2"/>
              <c:y val="0.2707811432475518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785227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solidFill>
        <a:sysClr val="windowText" lastClr="000000"/>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51" y="6480867"/>
            <a:ext cx="27539395" cy="1378673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4" y="20799270"/>
            <a:ext cx="24299467" cy="9560876"/>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5965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90956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3" y="2108347"/>
            <a:ext cx="6986096" cy="335593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4" y="2108347"/>
            <a:ext cx="20553298" cy="335593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11614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68655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9872561"/>
            <a:ext cx="27944386" cy="16472575"/>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6500971"/>
            <a:ext cx="27944386" cy="8662538"/>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384D3-BD68-D045-BB96-14DF123A789F}"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32859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5"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3"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384D3-BD68-D045-BB96-14DF123A789F}" type="datetimeFigureOut">
              <a:rPr lang="en-US" smtClean="0"/>
              <a:t>5/26/2026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8010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108354"/>
            <a:ext cx="27944386" cy="765420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9707550"/>
            <a:ext cx="13706416"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5" y="14465070"/>
            <a:ext cx="13706416"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3" y="9707550"/>
            <a:ext cx="13773918"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3" y="14465070"/>
            <a:ext cx="13773918"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384D3-BD68-D045-BB96-14DF123A789F}" type="datetimeFigureOut">
              <a:rPr lang="en-US" smtClean="0"/>
              <a:t>5/26/2026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07928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F384D3-BD68-D045-BB96-14DF123A789F}" type="datetimeFigureOut">
              <a:rPr lang="en-US" smtClean="0"/>
              <a:t>5/26/2026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52834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384D3-BD68-D045-BB96-14DF123A789F}" type="datetimeFigureOut">
              <a:rPr lang="en-US" smtClean="0"/>
              <a:t>5/26/2026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7719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20" y="5701705"/>
            <a:ext cx="16402139" cy="28141800"/>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40308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20" y="5701705"/>
            <a:ext cx="16402139" cy="28141800"/>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6349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2" y="2108354"/>
            <a:ext cx="27944386" cy="76542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2" y="10541718"/>
            <a:ext cx="27944386" cy="251259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36703519"/>
            <a:ext cx="7289840" cy="2108343"/>
          </a:xfrm>
          <a:prstGeom prst="rect">
            <a:avLst/>
          </a:prstGeom>
        </p:spPr>
        <p:txBody>
          <a:bodyPr vert="horz" lIns="91440" tIns="45720" rIns="91440" bIns="45720" rtlCol="0" anchor="ctr"/>
          <a:lstStyle>
            <a:lvl1pPr algn="l">
              <a:defRPr sz="4252">
                <a:solidFill>
                  <a:schemeClr val="tx1">
                    <a:tint val="75000"/>
                  </a:schemeClr>
                </a:solidFill>
              </a:defRPr>
            </a:lvl1pPr>
          </a:lstStyle>
          <a:p>
            <a:fld id="{CEF384D3-BD68-D045-BB96-14DF123A789F}" type="datetimeFigureOut">
              <a:rPr lang="en-US" smtClean="0"/>
              <a:t>5/26/2026</a:t>
            </a:fld>
            <a:endParaRPr lang="en-US"/>
          </a:p>
        </p:txBody>
      </p:sp>
      <p:sp>
        <p:nvSpPr>
          <p:cNvPr id="5" name="Footer Placeholder 4"/>
          <p:cNvSpPr>
            <a:spLocks noGrp="1"/>
          </p:cNvSpPr>
          <p:nvPr>
            <p:ph type="ftr" sz="quarter" idx="3"/>
          </p:nvPr>
        </p:nvSpPr>
        <p:spPr>
          <a:xfrm>
            <a:off x="10732265" y="36703519"/>
            <a:ext cx="10934760" cy="2108343"/>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36703519"/>
            <a:ext cx="7289840" cy="2108343"/>
          </a:xfrm>
          <a:prstGeom prst="rect">
            <a:avLst/>
          </a:prstGeom>
        </p:spPr>
        <p:txBody>
          <a:bodyPr vert="horz" lIns="91440" tIns="45720" rIns="91440" bIns="45720" rtlCol="0" anchor="ctr"/>
          <a:lstStyle>
            <a:lvl1pPr algn="r">
              <a:defRPr sz="4252">
                <a:solidFill>
                  <a:schemeClr val="tx1">
                    <a:tint val="75000"/>
                  </a:schemeClr>
                </a:solidFill>
              </a:defRPr>
            </a:lvl1pPr>
          </a:lstStyle>
          <a:p>
            <a:fld id="{F6206C09-6F33-3B4A-ACD9-EC8B621BEFB0}" type="slidenum">
              <a:rPr lang="en-US" smtClean="0"/>
              <a:t>‹#›</a:t>
            </a:fld>
            <a:endParaRPr lang="en-US"/>
          </a:p>
        </p:txBody>
      </p:sp>
    </p:spTree>
    <p:extLst>
      <p:ext uri="{BB962C8B-B14F-4D97-AF65-F5344CB8AC3E}">
        <p14:creationId xmlns:p14="http://schemas.microsoft.com/office/powerpoint/2010/main" val="867155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jpeg"/><Relationship Id="rId7"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jpe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4.png"/><Relationship Id="rId7" Type="http://schemas.openxmlformats.org/officeDocument/2006/relationships/chart" Target="../charts/chart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1896" y="6550353"/>
            <a:ext cx="28776842" cy="1938992"/>
          </a:xfrm>
          <a:prstGeom prst="rect">
            <a:avLst/>
          </a:prstGeom>
          <a:noFill/>
        </p:spPr>
        <p:txBody>
          <a:bodyPr wrap="square" rtlCol="0">
            <a:spAutoFit/>
          </a:bodyPr>
          <a:lstStyle/>
          <a:p>
            <a:pPr algn="ctr"/>
            <a:r>
              <a:rPr lang="en-US" sz="6000" b="1" dirty="0">
                <a:latin typeface="Arial" panose="020B0604020202020204" pitchFamily="34" charset="0"/>
                <a:cs typeface="Arial" panose="020B0604020202020204" pitchFamily="34" charset="0"/>
              </a:rPr>
              <a:t>CERCETĂRI PRIVIND INFLUENȚA APLICĂRII BIOSTIMULATORILOR ASUPRA POTENȚIALULUI PRODUCTIV AL FLORII-SOARELUI</a:t>
            </a:r>
            <a:endParaRPr lang="en-US" sz="6000" b="1" dirty="0">
              <a:solidFill>
                <a:srgbClr val="FF0000"/>
              </a:solidFill>
              <a:latin typeface="Arial" panose="020B0604020202020204" pitchFamily="34" charset="0"/>
              <a:ea typeface="Arial" charset="0"/>
              <a:cs typeface="Arial" panose="020B0604020202020204" pitchFamily="34" charset="0"/>
            </a:endParaRPr>
          </a:p>
        </p:txBody>
      </p:sp>
      <p:sp>
        <p:nvSpPr>
          <p:cNvPr id="19" name="TextBox 18"/>
          <p:cNvSpPr txBox="1"/>
          <p:nvPr/>
        </p:nvSpPr>
        <p:spPr>
          <a:xfrm>
            <a:off x="1771853" y="8660612"/>
            <a:ext cx="28359197" cy="1200329"/>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Diana Maria Popescu</a:t>
            </a:r>
            <a:r>
              <a:rPr lang="en-US" sz="3600" b="1" baseline="30000" dirty="0">
                <a:latin typeface="Arial" panose="020B0604020202020204" pitchFamily="34" charset="0"/>
                <a:cs typeface="Arial" panose="020B0604020202020204" pitchFamily="34" charset="0"/>
              </a:rPr>
              <a:t>1</a:t>
            </a:r>
            <a:r>
              <a:rPr lang="en-US" sz="3600" b="1" dirty="0">
                <a:latin typeface="Arial" panose="020B0604020202020204" pitchFamily="34" charset="0"/>
                <a:cs typeface="Arial" panose="020B0604020202020204" pitchFamily="34" charset="0"/>
              </a:rPr>
              <a:t>, Oana Daniela Badea</a:t>
            </a:r>
            <a:r>
              <a:rPr lang="en-US" sz="3600" b="1" baseline="30000" dirty="0">
                <a:latin typeface="Arial" panose="020B0604020202020204" pitchFamily="34" charset="0"/>
                <a:cs typeface="Arial" panose="020B0604020202020204" pitchFamily="34" charset="0"/>
              </a:rPr>
              <a:t>1</a:t>
            </a:r>
            <a:r>
              <a:rPr lang="en-US" sz="3600" b="1" dirty="0">
                <a:latin typeface="Arial" panose="020B0604020202020204" pitchFamily="34" charset="0"/>
                <a:cs typeface="Arial" panose="020B0604020202020204" pitchFamily="34" charset="0"/>
              </a:rPr>
              <a:t>, Ilie Cătălin Dinuță</a:t>
            </a:r>
            <a:r>
              <a:rPr lang="en-US" sz="3600" b="1" baseline="30000" dirty="0">
                <a:latin typeface="Arial" panose="020B0604020202020204" pitchFamily="34" charset="0"/>
                <a:cs typeface="Arial" panose="020B0604020202020204" pitchFamily="34" charset="0"/>
              </a:rPr>
              <a:t>1</a:t>
            </a:r>
            <a:r>
              <a:rPr lang="en-US" sz="3600" b="1" dirty="0">
                <a:latin typeface="Arial" panose="020B0604020202020204" pitchFamily="34" charset="0"/>
                <a:cs typeface="Arial" panose="020B0604020202020204" pitchFamily="34" charset="0"/>
              </a:rPr>
              <a:t>, Maria Magdalena Podea</a:t>
            </a:r>
            <a:r>
              <a:rPr lang="en-US" sz="3600" b="1" baseline="30000" dirty="0">
                <a:latin typeface="Arial" panose="020B0604020202020204" pitchFamily="34" charset="0"/>
                <a:cs typeface="Arial" panose="020B0604020202020204" pitchFamily="34" charset="0"/>
              </a:rPr>
              <a:t>1</a:t>
            </a:r>
            <a:r>
              <a:rPr lang="en-US" sz="3600" b="1" dirty="0">
                <a:latin typeface="Arial" panose="020B0604020202020204" pitchFamily="34" charset="0"/>
                <a:cs typeface="Arial" panose="020B0604020202020204" pitchFamily="34" charset="0"/>
              </a:rPr>
              <a:t>,</a:t>
            </a:r>
            <a:endParaRPr lang="ro-RO" sz="3600" b="1" dirty="0">
              <a:latin typeface="Arial" panose="020B0604020202020204" pitchFamily="34" charset="0"/>
              <a:cs typeface="Arial" panose="020B0604020202020204" pitchFamily="34" charset="0"/>
            </a:endParaRPr>
          </a:p>
          <a:p>
            <a:pPr algn="r"/>
            <a:r>
              <a:rPr lang="en-US" sz="3600" b="1" dirty="0">
                <a:latin typeface="Arial" panose="020B0604020202020204" pitchFamily="34" charset="0"/>
                <a:cs typeface="Arial" panose="020B0604020202020204" pitchFamily="34" charset="0"/>
              </a:rPr>
              <a:t> Mariana Cristina Nicolae</a:t>
            </a:r>
            <a:r>
              <a:rPr lang="en-US" sz="3600" b="1" baseline="30000" dirty="0">
                <a:latin typeface="Arial" panose="020B0604020202020204" pitchFamily="34" charset="0"/>
                <a:cs typeface="Arial" panose="020B0604020202020204" pitchFamily="34" charset="0"/>
              </a:rPr>
              <a:t>1</a:t>
            </a:r>
            <a:r>
              <a:rPr lang="en-US" sz="3600" b="1" dirty="0">
                <a:latin typeface="Arial" panose="020B0604020202020204" pitchFamily="34" charset="0"/>
                <a:cs typeface="Arial" panose="020B0604020202020204" pitchFamily="34" charset="0"/>
              </a:rPr>
              <a:t>, Cristina Ghiorghe</a:t>
            </a:r>
            <a:r>
              <a:rPr lang="en-US" sz="3600" b="1" baseline="30000" dirty="0">
                <a:latin typeface="Arial" panose="020B0604020202020204" pitchFamily="34" charset="0"/>
                <a:cs typeface="Arial" panose="020B0604020202020204" pitchFamily="34" charset="0"/>
              </a:rPr>
              <a:t>1</a:t>
            </a:r>
            <a:r>
              <a:rPr lang="en-US" sz="3600" b="1" dirty="0">
                <a:latin typeface="Arial" panose="020B0604020202020204" pitchFamily="34" charset="0"/>
                <a:cs typeface="Arial" panose="020B0604020202020204" pitchFamily="34" charset="0"/>
              </a:rPr>
              <a:t>, Marian Robert Gheorghe</a:t>
            </a:r>
            <a:r>
              <a:rPr lang="en-US" sz="3600" b="1" baseline="30000" dirty="0">
                <a:latin typeface="Arial" panose="020B0604020202020204" pitchFamily="34" charset="0"/>
                <a:cs typeface="Arial" panose="020B0604020202020204" pitchFamily="34" charset="0"/>
              </a:rPr>
              <a:t>1</a:t>
            </a:r>
            <a:endParaRPr lang="ro-RO" sz="3600" b="1" i="1" dirty="0">
              <a:latin typeface="Arial" panose="020B0604020202020204" pitchFamily="34" charset="0"/>
              <a:ea typeface="Arial" charset="0"/>
              <a:cs typeface="Arial" panose="020B0604020202020204" pitchFamily="34" charset="0"/>
            </a:endParaRPr>
          </a:p>
        </p:txBody>
      </p:sp>
      <p:sp>
        <p:nvSpPr>
          <p:cNvPr id="20" name="TextBox 19"/>
          <p:cNvSpPr txBox="1"/>
          <p:nvPr/>
        </p:nvSpPr>
        <p:spPr>
          <a:xfrm>
            <a:off x="1912220" y="10293211"/>
            <a:ext cx="28776842" cy="4154984"/>
          </a:xfrm>
          <a:prstGeom prst="rect">
            <a:avLst/>
          </a:prstGeom>
          <a:noFill/>
        </p:spPr>
        <p:txBody>
          <a:bodyPr wrap="square" rtlCol="0">
            <a:spAutoFit/>
          </a:bodyPr>
          <a:lstStyle/>
          <a:p>
            <a:r>
              <a:rPr lang="ro-RO" sz="4000" b="1" dirty="0">
                <a:latin typeface="Arial" charset="0"/>
                <a:ea typeface="Arial" charset="0"/>
                <a:cs typeface="Arial" charset="0"/>
              </a:rPr>
              <a:t>INTRODUCERE</a:t>
            </a:r>
          </a:p>
          <a:p>
            <a:pPr algn="just"/>
            <a:r>
              <a:rPr lang="en-US" sz="3200" dirty="0">
                <a:latin typeface="Arial" panose="020B0604020202020204" pitchFamily="34" charset="0"/>
                <a:cs typeface="Arial" panose="020B0604020202020204" pitchFamily="34" charset="0"/>
              </a:rPr>
              <a:t>Floarea-</a:t>
            </a:r>
            <a:r>
              <a:rPr lang="en-US" sz="3200" dirty="0" err="1">
                <a:latin typeface="Arial" panose="020B0604020202020204" pitchFamily="34" charset="0"/>
                <a:cs typeface="Arial" panose="020B0604020202020204" pitchFamily="34" charset="0"/>
              </a:rPr>
              <a:t>soarelui</a:t>
            </a:r>
            <a:r>
              <a:rPr lang="en-US" sz="3200" dirty="0">
                <a:latin typeface="Arial" panose="020B0604020202020204" pitchFamily="34" charset="0"/>
                <a:cs typeface="Arial" panose="020B0604020202020204" pitchFamily="34" charset="0"/>
              </a:rPr>
              <a:t> (Helianthus annuus L.) </a:t>
            </a:r>
            <a:r>
              <a:rPr lang="en-US" sz="3200" dirty="0" err="1">
                <a:latin typeface="Arial" panose="020B0604020202020204" pitchFamily="34" charset="0"/>
                <a:cs typeface="Arial" panose="020B0604020202020204" pitchFamily="34" charset="0"/>
              </a:rPr>
              <a:t>este</a:t>
            </a:r>
            <a:r>
              <a:rPr lang="en-US" sz="3200" dirty="0">
                <a:latin typeface="Arial" panose="020B0604020202020204" pitchFamily="34" charset="0"/>
                <a:cs typeface="Arial" panose="020B0604020202020204" pitchFamily="34" charset="0"/>
              </a:rPr>
              <a:t> o </a:t>
            </a:r>
            <a:r>
              <a:rPr lang="en-US" sz="3200" dirty="0" err="1">
                <a:latin typeface="Arial" panose="020B0604020202020204" pitchFamily="34" charset="0"/>
                <a:cs typeface="Arial" panose="020B0604020202020204" pitchFamily="34" charset="0"/>
              </a:rPr>
              <a:t>cultură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oleaginoasă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importantă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apreciată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pentru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producția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ridicată</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semințe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conținutul</a:t>
            </a:r>
            <a:r>
              <a:rPr lang="en-US" sz="3200" dirty="0">
                <a:latin typeface="Arial" panose="020B0604020202020204" pitchFamily="34" charset="0"/>
                <a:cs typeface="Arial" panose="020B0604020202020204" pitchFamily="34" charset="0"/>
              </a:rPr>
              <a:t> mare de </a:t>
            </a:r>
            <a:r>
              <a:rPr lang="en-US" sz="3200" dirty="0" err="1">
                <a:latin typeface="Arial" panose="020B0604020202020204" pitchFamily="34" charset="0"/>
                <a:cs typeface="Arial" panose="020B0604020202020204" pitchFamily="34" charset="0"/>
              </a:rPr>
              <a:t>ulei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importanța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economică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Vranceanu</a:t>
            </a:r>
            <a:r>
              <a:rPr lang="en-US" sz="3200" dirty="0">
                <a:latin typeface="Arial" panose="020B0604020202020204" pitchFamily="34" charset="0"/>
                <a:cs typeface="Arial" panose="020B0604020202020204" pitchFamily="34" charset="0"/>
              </a:rPr>
              <a:t>, 2000). Gama </a:t>
            </a:r>
            <a:r>
              <a:rPr lang="en-US" sz="3200" dirty="0" err="1">
                <a:latin typeface="Arial" panose="020B0604020202020204" pitchFamily="34" charset="0"/>
                <a:cs typeface="Arial" panose="020B0604020202020204" pitchFamily="34" charset="0"/>
              </a:rPr>
              <a:t>variată</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hibrizi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permite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alegerea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celor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adaptați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condițiilor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specifice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inclusiv</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solurilor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acide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climatului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variabil</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Toncea</a:t>
            </a:r>
            <a:r>
              <a:rPr lang="en-US" sz="3200" dirty="0">
                <a:latin typeface="Arial" panose="020B0604020202020204" pitchFamily="34" charset="0"/>
                <a:cs typeface="Arial" panose="020B0604020202020204" pitchFamily="34" charset="0"/>
              </a:rPr>
              <a:t>, 2002).</a:t>
            </a:r>
          </a:p>
          <a:p>
            <a:pPr algn="just"/>
            <a:r>
              <a:rPr lang="en-US" sz="3200" dirty="0" err="1">
                <a:latin typeface="Arial" panose="020B0604020202020204" pitchFamily="34" charset="0"/>
                <a:cs typeface="Arial" panose="020B0604020202020204" pitchFamily="34" charset="0"/>
              </a:rPr>
              <a:t>În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acest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studiu</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fost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utilizat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hibridul</a:t>
            </a:r>
            <a:r>
              <a:rPr lang="en-US" sz="3200" dirty="0">
                <a:latin typeface="Arial" panose="020B0604020202020204" pitchFamily="34" charset="0"/>
                <a:cs typeface="Arial" panose="020B0604020202020204" pitchFamily="34" charset="0"/>
              </a:rPr>
              <a:t> LG 5463 </a:t>
            </a:r>
            <a:r>
              <a:rPr lang="en-US" sz="3200" dirty="0" err="1">
                <a:latin typeface="Arial" panose="020B0604020202020204" pitchFamily="34" charset="0"/>
                <a:cs typeface="Arial" panose="020B0604020202020204" pitchFamily="34" charset="0"/>
              </a:rPr>
              <a:t>datorită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adaptabilității</a:t>
            </a:r>
            <a:r>
              <a:rPr lang="en-US" sz="3200" dirty="0">
                <a:latin typeface="Arial" panose="020B0604020202020204" pitchFamily="34" charset="0"/>
                <a:cs typeface="Arial" panose="020B0604020202020204" pitchFamily="34" charset="0"/>
              </a:rPr>
              <a:t> sale la </a:t>
            </a:r>
            <a:r>
              <a:rPr lang="en-US" sz="3200" dirty="0" err="1">
                <a:latin typeface="Arial" panose="020B0604020202020204" pitchFamily="34" charset="0"/>
                <a:cs typeface="Arial" panose="020B0604020202020204" pitchFamily="34" charset="0"/>
              </a:rPr>
              <a:t>condițiile</a:t>
            </a:r>
            <a:r>
              <a:rPr lang="en-US" sz="3200" dirty="0">
                <a:latin typeface="Arial" panose="020B0604020202020204" pitchFamily="34" charset="0"/>
                <a:cs typeface="Arial" panose="020B0604020202020204" pitchFamily="34" charset="0"/>
              </a:rPr>
              <a:t> locale. </a:t>
            </a:r>
            <a:r>
              <a:rPr lang="en-US" sz="3200" dirty="0" err="1">
                <a:latin typeface="Arial" panose="020B0604020202020204" pitchFamily="34" charset="0"/>
                <a:cs typeface="Arial" panose="020B0604020202020204" pitchFamily="34" charset="0"/>
              </a:rPr>
              <a:t>Acesta</a:t>
            </a:r>
            <a:r>
              <a:rPr lang="en-US" sz="3200" dirty="0">
                <a:latin typeface="Arial" panose="020B0604020202020204" pitchFamily="34" charset="0"/>
                <a:cs typeface="Arial" panose="020B0604020202020204" pitchFamily="34" charset="0"/>
              </a:rPr>
              <a:t> se </a:t>
            </a:r>
            <a:r>
              <a:rPr lang="en-US" sz="3200" dirty="0" err="1">
                <a:latin typeface="Arial" panose="020B0604020202020204" pitchFamily="34" charset="0"/>
                <a:cs typeface="Arial" panose="020B0604020202020204" pitchFamily="34" charset="0"/>
              </a:rPr>
              <a:t>caracterizează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prin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producții</a:t>
            </a:r>
            <a:r>
              <a:rPr lang="en-US" sz="3200" dirty="0">
                <a:latin typeface="Arial" panose="020B0604020202020204" pitchFamily="34" charset="0"/>
                <a:cs typeface="Arial" panose="020B0604020202020204" pitchFamily="34" charset="0"/>
              </a:rPr>
              <a:t> stabile, </a:t>
            </a:r>
            <a:r>
              <a:rPr lang="en-US" sz="3200" dirty="0" err="1">
                <a:latin typeface="Arial" panose="020B0604020202020204" pitchFamily="34" charset="0"/>
                <a:cs typeface="Arial" panose="020B0604020202020204" pitchFamily="34" charset="0"/>
              </a:rPr>
              <a:t>toleranță</a:t>
            </a:r>
            <a:r>
              <a:rPr lang="en-US" sz="3200" dirty="0">
                <a:latin typeface="Arial" panose="020B0604020202020204" pitchFamily="34" charset="0"/>
                <a:cs typeface="Arial" panose="020B0604020202020204" pitchFamily="34" charset="0"/>
              </a:rPr>
              <a:t> la </a:t>
            </a:r>
            <a:r>
              <a:rPr lang="en-US" sz="3200" dirty="0" err="1">
                <a:latin typeface="Arial" panose="020B0604020202020204" pitchFamily="34" charset="0"/>
                <a:cs typeface="Arial" panose="020B0604020202020204" pitchFamily="34" charset="0"/>
              </a:rPr>
              <a:t>secetă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boli</a:t>
            </a:r>
            <a:r>
              <a:rPr lang="en-US" sz="3200" dirty="0">
                <a:latin typeface="Arial" panose="020B0604020202020204" pitchFamily="34" charset="0"/>
                <a:cs typeface="Arial" panose="020B0604020202020204" pitchFamily="34" charset="0"/>
              </a:rPr>
              <a:t>, precum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printr</a:t>
            </a:r>
            <a:r>
              <a:rPr lang="en-US" sz="3200" dirty="0">
                <a:latin typeface="Arial" panose="020B0604020202020204" pitchFamily="34" charset="0"/>
                <a:cs typeface="Arial" panose="020B0604020202020204" pitchFamily="34" charset="0"/>
              </a:rPr>
              <a:t>-un </a:t>
            </a:r>
            <a:r>
              <a:rPr lang="en-US" sz="3200" dirty="0" err="1">
                <a:latin typeface="Arial" panose="020B0604020202020204" pitchFamily="34" charset="0"/>
                <a:cs typeface="Arial" panose="020B0604020202020204" pitchFamily="34" charset="0"/>
              </a:rPr>
              <a:t>conținut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ridicat</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ulei</a:t>
            </a:r>
            <a:r>
              <a:rPr lang="en-US" sz="3200" dirty="0">
                <a:latin typeface="Arial" panose="020B0604020202020204" pitchFamily="34" charset="0"/>
                <a:cs typeface="Arial" panose="020B0604020202020204" pitchFamily="34" charset="0"/>
              </a:rPr>
              <a:t> (Ion &amp; Basha, 2015; Stanciu &amp; Ion, 2013).</a:t>
            </a:r>
          </a:p>
          <a:p>
            <a:pPr algn="just"/>
            <a:r>
              <a:rPr lang="en-US" sz="3200" dirty="0" err="1">
                <a:latin typeface="Arial" panose="020B0604020202020204" pitchFamily="34" charset="0"/>
                <a:cs typeface="Arial" panose="020B0604020202020204" pitchFamily="34" charset="0"/>
              </a:rPr>
              <a:t>În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ansamblu</a:t>
            </a:r>
            <a:r>
              <a:rPr lang="en-US" sz="3200" dirty="0">
                <a:latin typeface="Arial" panose="020B0604020202020204" pitchFamily="34" charset="0"/>
                <a:cs typeface="Arial" panose="020B0604020202020204" pitchFamily="34" charset="0"/>
              </a:rPr>
              <a:t>, LG 5463 </a:t>
            </a:r>
            <a:r>
              <a:rPr lang="en-US" sz="3200" dirty="0" err="1">
                <a:latin typeface="Arial" panose="020B0604020202020204" pitchFamily="34" charset="0"/>
                <a:cs typeface="Arial" panose="020B0604020202020204" pitchFamily="34" charset="0"/>
              </a:rPr>
              <a:t>este</a:t>
            </a:r>
            <a:r>
              <a:rPr lang="en-US" sz="3200" dirty="0">
                <a:latin typeface="Arial" panose="020B0604020202020204" pitchFamily="34" charset="0"/>
                <a:cs typeface="Arial" panose="020B0604020202020204" pitchFamily="34" charset="0"/>
              </a:rPr>
              <a:t> un </a:t>
            </a:r>
            <a:r>
              <a:rPr lang="en-US" sz="3200" dirty="0" err="1">
                <a:latin typeface="Arial" panose="020B0604020202020204" pitchFamily="34" charset="0"/>
                <a:cs typeface="Arial" panose="020B0604020202020204" pitchFamily="34" charset="0"/>
              </a:rPr>
              <a:t>hibrid</a:t>
            </a:r>
            <a:r>
              <a:rPr lang="en-US" sz="3200" dirty="0">
                <a:latin typeface="Arial" panose="020B0604020202020204" pitchFamily="34" charset="0"/>
                <a:cs typeface="Arial" panose="020B0604020202020204" pitchFamily="34" charset="0"/>
              </a:rPr>
              <a:t> modern care </a:t>
            </a:r>
            <a:r>
              <a:rPr lang="en-US" sz="3200" dirty="0" err="1">
                <a:latin typeface="Arial" panose="020B0604020202020204" pitchFamily="34" charset="0"/>
                <a:cs typeface="Arial" panose="020B0604020202020204" pitchFamily="34" charset="0"/>
              </a:rPr>
              <a:t>îmbină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productivitatea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stabilitatea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adaptabilitatea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fiind</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potrivit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pentru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sistemele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agricole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sustenabile</a:t>
            </a:r>
            <a:r>
              <a:rPr lang="en-US" sz="3200" dirty="0">
                <a:latin typeface="Arial" panose="020B0604020202020204" pitchFamily="34" charset="0"/>
                <a:cs typeface="Arial" panose="020B0604020202020204" pitchFamily="34" charset="0"/>
              </a:rPr>
              <a:t> (Eremia, 2017; Stanciu et al., 2017).</a:t>
            </a:r>
          </a:p>
        </p:txBody>
      </p:sp>
      <p:sp>
        <p:nvSpPr>
          <p:cNvPr id="21" name="TextBox 20"/>
          <p:cNvSpPr txBox="1"/>
          <p:nvPr/>
        </p:nvSpPr>
        <p:spPr>
          <a:xfrm>
            <a:off x="1891896" y="14847306"/>
            <a:ext cx="28776842" cy="3662541"/>
          </a:xfrm>
          <a:prstGeom prst="rect">
            <a:avLst/>
          </a:prstGeom>
          <a:noFill/>
        </p:spPr>
        <p:txBody>
          <a:bodyPr wrap="square" rtlCol="0">
            <a:spAutoFit/>
          </a:bodyPr>
          <a:lstStyle/>
          <a:p>
            <a:r>
              <a:rPr lang="ro-RO" sz="4000" b="1" dirty="0">
                <a:latin typeface="Arial" charset="0"/>
                <a:ea typeface="Arial" charset="0"/>
                <a:cs typeface="Arial" charset="0"/>
              </a:rPr>
              <a:t>MATERIAL ŞI METODE</a:t>
            </a:r>
          </a:p>
          <a:p>
            <a:pPr algn="just"/>
            <a:r>
              <a:rPr lang="en-US" sz="3200" dirty="0" err="1">
                <a:latin typeface="Arial" panose="020B0604020202020204" pitchFamily="34" charset="0"/>
                <a:cs typeface="Arial" panose="020B0604020202020204" pitchFamily="34" charset="0"/>
              </a:rPr>
              <a:t>Cercetările</a:t>
            </a:r>
            <a:r>
              <a:rPr lang="en-US" sz="3200" dirty="0">
                <a:latin typeface="Arial" panose="020B0604020202020204" pitchFamily="34" charset="0"/>
                <a:cs typeface="Arial" panose="020B0604020202020204" pitchFamily="34" charset="0"/>
              </a:rPr>
              <a:t> au </a:t>
            </a:r>
            <a:r>
              <a:rPr lang="en-US" sz="3200" dirty="0" err="1">
                <a:latin typeface="Arial" panose="020B0604020202020204" pitchFamily="34" charset="0"/>
                <a:cs typeface="Arial" panose="020B0604020202020204" pitchFamily="34" charset="0"/>
              </a:rPr>
              <a:t>fost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realizate</a:t>
            </a:r>
            <a:r>
              <a:rPr lang="en-US" sz="3200" dirty="0">
                <a:latin typeface="Arial" panose="020B0604020202020204" pitchFamily="34" charset="0"/>
                <a:cs typeface="Arial" panose="020B0604020202020204" pitchFamily="34" charset="0"/>
              </a:rPr>
              <a:t> la S.C.D.A. Pitești </a:t>
            </a:r>
            <a:r>
              <a:rPr lang="en-US" sz="3200" dirty="0" err="1">
                <a:latin typeface="Arial" panose="020B0604020202020204" pitchFamily="34" charset="0"/>
                <a:cs typeface="Arial" panose="020B0604020202020204" pitchFamily="34" charset="0"/>
              </a:rPr>
              <a:t>utilizând</a:t>
            </a:r>
            <a:r>
              <a:rPr lang="en-US" sz="3200" dirty="0">
                <a:latin typeface="Arial" panose="020B0604020202020204" pitchFamily="34" charset="0"/>
                <a:cs typeface="Arial" panose="020B0604020202020204" pitchFamily="34" charset="0"/>
              </a:rPr>
              <a:t> un </a:t>
            </a:r>
            <a:r>
              <a:rPr lang="en-US" sz="3200" dirty="0" err="1">
                <a:latin typeface="Arial" panose="020B0604020202020204" pitchFamily="34" charset="0"/>
                <a:cs typeface="Arial" panose="020B0604020202020204" pitchFamily="34" charset="0"/>
              </a:rPr>
              <a:t>dispozitiv</a:t>
            </a:r>
            <a:r>
              <a:rPr lang="en-US" sz="3200" dirty="0">
                <a:latin typeface="Arial" panose="020B0604020202020204" pitchFamily="34" charset="0"/>
                <a:cs typeface="Arial" panose="020B0604020202020204" pitchFamily="34" charset="0"/>
              </a:rPr>
              <a:t> experimental </a:t>
            </a:r>
            <a:r>
              <a:rPr lang="en-US" sz="3200" dirty="0" err="1">
                <a:latin typeface="Arial" panose="020B0604020202020204" pitchFamily="34" charset="0"/>
                <a:cs typeface="Arial" panose="020B0604020202020204" pitchFamily="34" charset="0"/>
              </a:rPr>
              <a:t>în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blocuri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randomizate</a:t>
            </a:r>
            <a:r>
              <a:rPr lang="en-US" sz="3200" dirty="0">
                <a:latin typeface="Arial" panose="020B0604020202020204" pitchFamily="34" charset="0"/>
                <a:cs typeface="Arial" panose="020B0604020202020204" pitchFamily="34" charset="0"/>
              </a:rPr>
              <a:t>, cu </a:t>
            </a:r>
            <a:r>
              <a:rPr lang="en-US" sz="3200" dirty="0" err="1">
                <a:latin typeface="Arial" panose="020B0604020202020204" pitchFamily="34" charset="0"/>
                <a:cs typeface="Arial" panose="020B0604020202020204" pitchFamily="34" charset="0"/>
              </a:rPr>
              <a:t>trei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repetiții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fiecare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parcelă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având</a:t>
            </a:r>
            <a:r>
              <a:rPr lang="en-US" sz="3200" dirty="0">
                <a:latin typeface="Arial" panose="020B0604020202020204" pitchFamily="34" charset="0"/>
                <a:cs typeface="Arial" panose="020B0604020202020204" pitchFamily="34" charset="0"/>
              </a:rPr>
              <a:t> o </a:t>
            </a:r>
            <a:r>
              <a:rPr lang="en-US" sz="3200" dirty="0" err="1">
                <a:latin typeface="Arial" panose="020B0604020202020204" pitchFamily="34" charset="0"/>
                <a:cs typeface="Arial" panose="020B0604020202020204" pitchFamily="34" charset="0"/>
              </a:rPr>
              <a:t>suprafață</a:t>
            </a:r>
            <a:r>
              <a:rPr lang="en-US" sz="3200" dirty="0">
                <a:latin typeface="Arial" panose="020B0604020202020204" pitchFamily="34" charset="0"/>
                <a:cs typeface="Arial" panose="020B0604020202020204" pitchFamily="34" charset="0"/>
              </a:rPr>
              <a:t> de 40 m². </a:t>
            </a:r>
            <a:r>
              <a:rPr lang="en-US" sz="3200" dirty="0" err="1">
                <a:latin typeface="Arial" panose="020B0604020202020204" pitchFamily="34" charset="0"/>
                <a:cs typeface="Arial" panose="020B0604020202020204" pitchFamily="34" charset="0"/>
              </a:rPr>
              <a:t>Biostimulatorii</a:t>
            </a:r>
            <a:r>
              <a:rPr lang="en-US" sz="3200" dirty="0">
                <a:latin typeface="Arial" panose="020B0604020202020204" pitchFamily="34" charset="0"/>
                <a:cs typeface="Arial" panose="020B0604020202020204" pitchFamily="34" charset="0"/>
              </a:rPr>
              <a:t> pe </a:t>
            </a:r>
            <a:r>
              <a:rPr lang="en-US" sz="3200" dirty="0" err="1">
                <a:latin typeface="Arial" panose="020B0604020202020204" pitchFamily="34" charset="0"/>
                <a:cs typeface="Arial" panose="020B0604020202020204" pitchFamily="34" charset="0"/>
              </a:rPr>
              <a:t>bază</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aminoacizi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acizi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grași</a:t>
            </a:r>
            <a:r>
              <a:rPr lang="en-US" sz="3200" dirty="0">
                <a:latin typeface="Arial" panose="020B0604020202020204" pitchFamily="34" charset="0"/>
                <a:cs typeface="Arial" panose="020B0604020202020204" pitchFamily="34" charset="0"/>
              </a:rPr>
              <a:t> au </a:t>
            </a:r>
            <a:r>
              <a:rPr lang="en-US" sz="3200" dirty="0" err="1">
                <a:latin typeface="Arial" panose="020B0604020202020204" pitchFamily="34" charset="0"/>
                <a:cs typeface="Arial" panose="020B0604020202020204" pitchFamily="34" charset="0"/>
              </a:rPr>
              <a:t>fost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aplicați</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trei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ori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în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perioada</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vegetație</a:t>
            </a:r>
            <a:r>
              <a:rPr lang="en-US" sz="3200" dirty="0">
                <a:latin typeface="Arial" panose="020B0604020202020204" pitchFamily="34" charset="0"/>
                <a:cs typeface="Arial" panose="020B0604020202020204" pitchFamily="34" charset="0"/>
              </a:rPr>
              <a:t>, la intervale de 9 </a:t>
            </a:r>
            <a:r>
              <a:rPr lang="en-US" sz="3200" dirty="0" err="1">
                <a:latin typeface="Arial" panose="020B0604020202020204" pitchFamily="34" charset="0"/>
                <a:cs typeface="Arial" panose="020B0604020202020204" pitchFamily="34" charset="0"/>
              </a:rPr>
              <a:t>zile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pentru</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îmbunătăți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metabolismul</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plantelor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toleranța</a:t>
            </a:r>
            <a:r>
              <a:rPr lang="en-US" sz="3200" dirty="0">
                <a:latin typeface="Arial" panose="020B0604020202020204" pitchFamily="34" charset="0"/>
                <a:cs typeface="Arial" panose="020B0604020202020204" pitchFamily="34" charset="0"/>
              </a:rPr>
              <a:t> la </a:t>
            </a:r>
            <a:r>
              <a:rPr lang="en-US" sz="3200" dirty="0" err="1">
                <a:latin typeface="Arial" panose="020B0604020202020204" pitchFamily="34" charset="0"/>
                <a:cs typeface="Arial" panose="020B0604020202020204" pitchFamily="34" charset="0"/>
              </a:rPr>
              <a:t>stres</a:t>
            </a:r>
            <a:r>
              <a:rPr lang="en-US" sz="3200" dirty="0">
                <a:latin typeface="Arial" panose="020B0604020202020204" pitchFamily="34" charset="0"/>
                <a:cs typeface="Arial" panose="020B0604020202020204" pitchFamily="34" charset="0"/>
              </a:rPr>
              <a:t>.</a:t>
            </a:r>
          </a:p>
          <a:p>
            <a:pPr algn="just"/>
            <a:r>
              <a:rPr lang="en-US" sz="3200" dirty="0" err="1">
                <a:latin typeface="Arial" panose="020B0604020202020204" pitchFamily="34" charset="0"/>
                <a:cs typeface="Arial" panose="020B0604020202020204" pitchFamily="34" charset="0"/>
              </a:rPr>
              <a:t>Determinările</a:t>
            </a:r>
            <a:r>
              <a:rPr lang="en-US" sz="3200" dirty="0">
                <a:latin typeface="Arial" panose="020B0604020202020204" pitchFamily="34" charset="0"/>
                <a:cs typeface="Arial" panose="020B0604020202020204" pitchFamily="34" charset="0"/>
              </a:rPr>
              <a:t> au </a:t>
            </a:r>
            <a:r>
              <a:rPr lang="en-US" sz="3200" dirty="0" err="1">
                <a:latin typeface="Arial" panose="020B0604020202020204" pitchFamily="34" charset="0"/>
                <a:cs typeface="Arial" panose="020B0604020202020204" pitchFamily="34" charset="0"/>
              </a:rPr>
              <a:t>inclus</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biomasa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calatidiului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biomasa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calatidiului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gol</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biomasa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semințelor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masa a o </a:t>
            </a:r>
            <a:r>
              <a:rPr lang="en-US" sz="3200" dirty="0" err="1">
                <a:latin typeface="Arial" panose="020B0604020202020204" pitchFamily="34" charset="0"/>
                <a:cs typeface="Arial" panose="020B0604020202020204" pitchFamily="34" charset="0"/>
              </a:rPr>
              <a:t>mie</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boabe</a:t>
            </a:r>
            <a:r>
              <a:rPr lang="en-US" sz="3200" dirty="0">
                <a:latin typeface="Arial" panose="020B0604020202020204" pitchFamily="34" charset="0"/>
                <a:cs typeface="Arial" panose="020B0604020202020204" pitchFamily="34" charset="0"/>
              </a:rPr>
              <a:t> (MMB). </a:t>
            </a:r>
            <a:r>
              <a:rPr lang="en-US" sz="3200" dirty="0" err="1">
                <a:latin typeface="Arial" panose="020B0604020202020204" pitchFamily="34" charset="0"/>
                <a:cs typeface="Arial" panose="020B0604020202020204" pitchFamily="34" charset="0"/>
              </a:rPr>
              <a:t>Calitatea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semințelor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conținutul</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proteină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ulei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umiditate</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fost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analizată</a:t>
            </a:r>
            <a:r>
              <a:rPr lang="en-US" sz="3200" dirty="0">
                <a:latin typeface="Arial" panose="020B0604020202020204" pitchFamily="34" charset="0"/>
                <a:cs typeface="Arial" panose="020B0604020202020204" pitchFamily="34" charset="0"/>
              </a:rPr>
              <a:t> cu </a:t>
            </a:r>
            <a:r>
              <a:rPr lang="en-US" sz="3200" dirty="0" err="1">
                <a:latin typeface="Arial" panose="020B0604020202020204" pitchFamily="34" charset="0"/>
                <a:cs typeface="Arial" panose="020B0604020202020204" pitchFamily="34" charset="0"/>
              </a:rPr>
              <a:t>ajutorul</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analizorului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Inframatic</a:t>
            </a:r>
            <a:r>
              <a:rPr lang="en-US" sz="3200" dirty="0">
                <a:latin typeface="Arial" panose="020B0604020202020204" pitchFamily="34" charset="0"/>
                <a:cs typeface="Arial" panose="020B0604020202020204" pitchFamily="34" charset="0"/>
              </a:rPr>
              <a:t> I.M. 9500 Plus. </a:t>
            </a:r>
            <a:r>
              <a:rPr lang="en-US" sz="3200" dirty="0" err="1">
                <a:latin typeface="Arial" panose="020B0604020202020204" pitchFamily="34" charset="0"/>
                <a:cs typeface="Arial" panose="020B0604020202020204" pitchFamily="34" charset="0"/>
              </a:rPr>
              <a:t>Datele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obținute</a:t>
            </a:r>
            <a:r>
              <a:rPr lang="en-US" sz="3200" dirty="0">
                <a:latin typeface="Arial" panose="020B0604020202020204" pitchFamily="34" charset="0"/>
                <a:cs typeface="Arial" panose="020B0604020202020204" pitchFamily="34" charset="0"/>
              </a:rPr>
              <a:t> au </a:t>
            </a:r>
            <a:r>
              <a:rPr lang="en-US" sz="3200" dirty="0" err="1">
                <a:latin typeface="Arial" panose="020B0604020202020204" pitchFamily="34" charset="0"/>
                <a:cs typeface="Arial" panose="020B0604020202020204" pitchFamily="34" charset="0"/>
              </a:rPr>
              <a:t>fost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prelucrate</a:t>
            </a:r>
            <a:r>
              <a:rPr lang="en-US" sz="3200" dirty="0">
                <a:latin typeface="Arial" panose="020B0604020202020204" pitchFamily="34" charset="0"/>
                <a:cs typeface="Arial" panose="020B0604020202020204" pitchFamily="34" charset="0"/>
              </a:rPr>
              <a:t> statistic </a:t>
            </a:r>
            <a:r>
              <a:rPr lang="en-US" sz="3200" dirty="0" err="1">
                <a:latin typeface="Arial" panose="020B0604020202020204" pitchFamily="34" charset="0"/>
                <a:cs typeface="Arial" panose="020B0604020202020204" pitchFamily="34" charset="0"/>
              </a:rPr>
              <a:t>prin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analiza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varianței</a:t>
            </a:r>
            <a:r>
              <a:rPr lang="en-US" sz="3200" dirty="0">
                <a:latin typeface="Arial" panose="020B0604020202020204" pitchFamily="34" charset="0"/>
                <a:cs typeface="Arial" panose="020B0604020202020204" pitchFamily="34" charset="0"/>
              </a:rPr>
              <a:t> (ANOVA).</a:t>
            </a:r>
          </a:p>
        </p:txBody>
      </p:sp>
      <p:sp>
        <p:nvSpPr>
          <p:cNvPr id="22" name="TextBox 21"/>
          <p:cNvSpPr txBox="1"/>
          <p:nvPr/>
        </p:nvSpPr>
        <p:spPr>
          <a:xfrm>
            <a:off x="1912220" y="18975137"/>
            <a:ext cx="28776842" cy="646331"/>
          </a:xfrm>
          <a:prstGeom prst="rect">
            <a:avLst/>
          </a:prstGeom>
          <a:noFill/>
        </p:spPr>
        <p:txBody>
          <a:bodyPr wrap="square" rtlCol="0">
            <a:spAutoFit/>
          </a:bodyPr>
          <a:lstStyle/>
          <a:p>
            <a:r>
              <a:rPr lang="ro-RO" sz="3600" b="1" dirty="0">
                <a:latin typeface="Arial" charset="0"/>
                <a:ea typeface="Arial" charset="0"/>
                <a:cs typeface="Arial" charset="0"/>
              </a:rPr>
              <a:t>REZULTATE ȘI DISCUȚII</a:t>
            </a:r>
          </a:p>
        </p:txBody>
      </p:sp>
      <p:sp>
        <p:nvSpPr>
          <p:cNvPr id="23" name="TextBox 22"/>
          <p:cNvSpPr txBox="1"/>
          <p:nvPr/>
        </p:nvSpPr>
        <p:spPr>
          <a:xfrm>
            <a:off x="1891896" y="32472064"/>
            <a:ext cx="28776842" cy="3170099"/>
          </a:xfrm>
          <a:prstGeom prst="rect">
            <a:avLst/>
          </a:prstGeom>
          <a:noFill/>
        </p:spPr>
        <p:txBody>
          <a:bodyPr wrap="square" rtlCol="0">
            <a:spAutoFit/>
          </a:bodyPr>
          <a:lstStyle/>
          <a:p>
            <a:pPr algn="just"/>
            <a:r>
              <a:rPr lang="ro-RO" sz="4000" b="1" dirty="0">
                <a:latin typeface="Arial" charset="0"/>
                <a:ea typeface="Arial" charset="0"/>
                <a:cs typeface="Arial" charset="0"/>
              </a:rPr>
              <a:t>CONCLUZII</a:t>
            </a:r>
          </a:p>
          <a:p>
            <a:pPr algn="just"/>
            <a:r>
              <a:rPr lang="ro-MD" sz="3200" dirty="0">
                <a:latin typeface="Arial" panose="020B0604020202020204" pitchFamily="34" charset="0"/>
                <a:cs typeface="Arial" panose="020B0604020202020204" pitchFamily="34" charset="0"/>
              </a:rPr>
              <a:t>1.Rezultatele obținute arată, că în ciuda unui fond climatic relativ instabil, cultura de floarea-soarelui a avut o dezvoltare normală reușind să crească și sa se dezvolte spre parametri normali.</a:t>
            </a:r>
            <a:endParaRPr lang="en-US" sz="3200" dirty="0">
              <a:latin typeface="Arial" panose="020B0604020202020204" pitchFamily="34" charset="0"/>
              <a:cs typeface="Arial" panose="020B0604020202020204" pitchFamily="34" charset="0"/>
            </a:endParaRPr>
          </a:p>
          <a:p>
            <a:pPr algn="just"/>
            <a:r>
              <a:rPr lang="ro-MD" sz="3200" dirty="0">
                <a:latin typeface="Arial" panose="020B0604020202020204" pitchFamily="34" charset="0"/>
                <a:cs typeface="Arial" panose="020B0604020202020204" pitchFamily="34" charset="0"/>
              </a:rPr>
              <a:t>2.Aplicarea biostimulatorilor 2, 3 și 4 a determinat creșteri semnificative ale biomasei capitulelor,comparativ cu celelelalte variante studiate.</a:t>
            </a:r>
            <a:endParaRPr lang="en-US" sz="3200" dirty="0">
              <a:latin typeface="Arial" panose="020B0604020202020204" pitchFamily="34" charset="0"/>
              <a:cs typeface="Arial" panose="020B0604020202020204" pitchFamily="34" charset="0"/>
            </a:endParaRPr>
          </a:p>
          <a:p>
            <a:pPr algn="just"/>
            <a:r>
              <a:rPr lang="ro-MD" sz="3200" dirty="0">
                <a:latin typeface="Arial" panose="020B0604020202020204" pitchFamily="34" charset="0"/>
                <a:cs typeface="Arial" panose="020B0604020202020204" pitchFamily="34" charset="0"/>
              </a:rPr>
              <a:t>3.În ansamblu, utilizarea biostimulatorilor a avut un efect pozitiv asupra unor indicatori de producție, fără a afecta negativ calitatea recoltei.</a:t>
            </a:r>
            <a:endParaRPr lang="en-US" sz="3200" dirty="0">
              <a:latin typeface="Arial" panose="020B0604020202020204" pitchFamily="34" charset="0"/>
              <a:cs typeface="Arial" panose="020B0604020202020204" pitchFamily="34" charset="0"/>
            </a:endParaRPr>
          </a:p>
          <a:p>
            <a:pPr algn="just"/>
            <a:r>
              <a:rPr lang="ro-MD" sz="3200" dirty="0">
                <a:latin typeface="Arial" panose="020B0604020202020204" pitchFamily="34" charset="0"/>
                <a:cs typeface="Arial" panose="020B0604020202020204" pitchFamily="34" charset="0"/>
              </a:rPr>
              <a:t>4. În concluzie, utilizarea biostimulatorilor în agricultură reprezintă o soluție viabilă și sustenabilă pentru creșterea performanțelor culturilor agricole.</a:t>
            </a:r>
            <a:endParaRPr lang="en-US" sz="3200" dirty="0">
              <a:latin typeface="Arial" panose="020B0604020202020204" pitchFamily="34" charset="0"/>
              <a:cs typeface="Arial" panose="020B0604020202020204" pitchFamily="34" charset="0"/>
            </a:endParaRPr>
          </a:p>
        </p:txBody>
      </p:sp>
      <p:cxnSp>
        <p:nvCxnSpPr>
          <p:cNvPr id="24" name="Straight Connector 23"/>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12220" y="36037141"/>
            <a:ext cx="28756518" cy="3108543"/>
          </a:xfrm>
          <a:prstGeom prst="rect">
            <a:avLst/>
          </a:prstGeom>
          <a:noFill/>
        </p:spPr>
        <p:txBody>
          <a:bodyPr wrap="square" rtlCol="0">
            <a:spAutoFit/>
          </a:bodyPr>
          <a:lstStyle/>
          <a:p>
            <a:r>
              <a:rPr lang="ro-RO" sz="3600" b="1" noProof="1">
                <a:latin typeface="Arial" charset="0"/>
                <a:ea typeface="Arial" charset="0"/>
                <a:cs typeface="Arial" charset="0"/>
              </a:rPr>
              <a:t>BIBLIOGRAFIE SELECTIVĂ</a:t>
            </a:r>
          </a:p>
          <a:p>
            <a:pPr algn="just"/>
            <a:r>
              <a:rPr lang="ro-MD" sz="3200" dirty="0">
                <a:latin typeface="Arial" panose="020B0604020202020204" pitchFamily="34" charset="0"/>
                <a:cs typeface="Arial" panose="020B0604020202020204" pitchFamily="34" charset="0"/>
              </a:rPr>
              <a:t>Vrănceanu, Alexandru Viorel – Floarea-soarelui hibridă. București: Editura Ceres, 2000, 15-20;</a:t>
            </a:r>
            <a:r>
              <a:rPr lang="ro-RO" sz="3200" dirty="0">
                <a:latin typeface="Arial" panose="020B0604020202020204" pitchFamily="34" charset="0"/>
                <a:cs typeface="Arial" panose="020B0604020202020204" pitchFamily="34" charset="0"/>
              </a:rPr>
              <a:t> </a:t>
            </a:r>
            <a:r>
              <a:rPr lang="ro-MD" sz="3200" dirty="0">
                <a:latin typeface="Arial" panose="020B0604020202020204" pitchFamily="34" charset="0"/>
                <a:cs typeface="Arial" panose="020B0604020202020204" pitchFamily="34" charset="0"/>
              </a:rPr>
              <a:t>Toncea, Ion – Agricultura ecologică. Cluj- Napoca: Editura AcademicPres, 2002, 212-2020;</a:t>
            </a:r>
            <a:r>
              <a:rPr lang="ro-RO" sz="3200" dirty="0">
                <a:latin typeface="Arial" panose="020B0604020202020204" pitchFamily="34" charset="0"/>
                <a:cs typeface="Arial" panose="020B0604020202020204" pitchFamily="34" charset="0"/>
              </a:rPr>
              <a:t> </a:t>
            </a:r>
            <a:r>
              <a:rPr lang="ro-MD" sz="3200" dirty="0">
                <a:latin typeface="Arial" panose="020B0604020202020204" pitchFamily="34" charset="0"/>
                <a:cs typeface="Arial" panose="020B0604020202020204" pitchFamily="34" charset="0"/>
              </a:rPr>
              <a:t>Ion, V.; Bășa, A.G. - Influența fertilizării asupra producției la floarea-soarelui. Scientific Paper – USAMV București, 2015, 121-126.</a:t>
            </a:r>
            <a:r>
              <a:rPr lang="ro-RO" sz="3200" dirty="0">
                <a:latin typeface="Arial" panose="020B0604020202020204" pitchFamily="34" charset="0"/>
                <a:cs typeface="Arial" panose="020B0604020202020204" pitchFamily="34" charset="0"/>
              </a:rPr>
              <a:t> </a:t>
            </a:r>
            <a:r>
              <a:rPr lang="ro-MD" sz="3200" dirty="0">
                <a:latin typeface="Arial" panose="020B0604020202020204" pitchFamily="34" charset="0"/>
                <a:cs typeface="Arial" panose="020B0604020202020204" pitchFamily="34" charset="0"/>
              </a:rPr>
              <a:t>Stanciu, D.; Ion, V – Studiul unor hibrizi de floarea- soarelui în condițiile din sudul României. Analele Universității de Științe Agricole și Medicină Veterinară București, 2013; Eremia, Florentina – Cercetări privind comportarea unor hibrizi de floarea- soarelui în condițiile din sudul României. Agraria Economy and Rural Development – Realities and Perspectives for Romania, 2017, 185-189.</a:t>
            </a:r>
            <a:endParaRPr lang="en-US" sz="3200" dirty="0">
              <a:latin typeface="Arial" panose="020B0604020202020204" pitchFamily="34" charset="0"/>
              <a:cs typeface="Arial" panose="020B0604020202020204" pitchFamily="34" charset="0"/>
            </a:endParaRPr>
          </a:p>
        </p:txBody>
      </p:sp>
      <p:sp>
        <p:nvSpPr>
          <p:cNvPr id="12" name="TextBox 11"/>
          <p:cNvSpPr txBox="1"/>
          <p:nvPr/>
        </p:nvSpPr>
        <p:spPr>
          <a:xfrm>
            <a:off x="4974336" y="1684421"/>
            <a:ext cx="21945600" cy="4708981"/>
          </a:xfrm>
          <a:prstGeom prst="rect">
            <a:avLst/>
          </a:prstGeom>
          <a:noFill/>
        </p:spPr>
        <p:txBody>
          <a:bodyPr wrap="square" rtlCol="0">
            <a:spAutoFit/>
          </a:bodyPr>
          <a:lstStyle/>
          <a:p>
            <a:pPr algn="ctr"/>
            <a:r>
              <a:rPr lang="ro-RO" sz="6000" b="1" dirty="0">
                <a:latin typeface="Arial Black" panose="020B0A04020102020204" pitchFamily="34" charset="0"/>
              </a:rPr>
              <a:t>Conferința anuală</a:t>
            </a:r>
            <a:endParaRPr lang="en-US" sz="6000" b="1" dirty="0">
              <a:latin typeface="Arial Black" panose="020B0A04020102020204" pitchFamily="34" charset="0"/>
            </a:endParaRPr>
          </a:p>
          <a:p>
            <a:pPr algn="ctr"/>
            <a:r>
              <a:rPr lang="en-US" sz="6000" b="1" dirty="0">
                <a:latin typeface="Arial Black" panose="020B0A04020102020204" pitchFamily="34" charset="0"/>
              </a:rPr>
              <a:t>"</a:t>
            </a:r>
            <a:r>
              <a:rPr lang="en-US" sz="6000" b="1" dirty="0" err="1">
                <a:latin typeface="Arial Black" panose="020B0A04020102020204" pitchFamily="34" charset="0"/>
              </a:rPr>
              <a:t>Realizări</a:t>
            </a:r>
            <a:r>
              <a:rPr lang="en-US" sz="6000" b="1" dirty="0">
                <a:latin typeface="Arial Black" panose="020B0A04020102020204" pitchFamily="34" charset="0"/>
              </a:rPr>
              <a:t> </a:t>
            </a:r>
            <a:r>
              <a:rPr lang="en-US" sz="6000" b="1" dirty="0" err="1">
                <a:latin typeface="Arial Black" panose="020B0A04020102020204" pitchFamily="34" charset="0"/>
              </a:rPr>
              <a:t>și</a:t>
            </a:r>
            <a:r>
              <a:rPr lang="en-US" sz="6000" b="1" dirty="0">
                <a:latin typeface="Arial Black" panose="020B0A04020102020204" pitchFamily="34" charset="0"/>
              </a:rPr>
              <a:t> perspective </a:t>
            </a:r>
            <a:r>
              <a:rPr lang="en-US" sz="6000" b="1" dirty="0" err="1">
                <a:latin typeface="Arial Black" panose="020B0A04020102020204" pitchFamily="34" charset="0"/>
              </a:rPr>
              <a:t>în</a:t>
            </a:r>
            <a:r>
              <a:rPr lang="en-US" sz="6000" b="1" dirty="0">
                <a:latin typeface="Arial Black" panose="020B0A04020102020204" pitchFamily="34" charset="0"/>
              </a:rPr>
              <a:t> </a:t>
            </a:r>
            <a:r>
              <a:rPr lang="en-US" sz="6000" b="1" dirty="0" err="1">
                <a:latin typeface="Arial Black" panose="020B0A04020102020204" pitchFamily="34" charset="0"/>
              </a:rPr>
              <a:t>cercetarea</a:t>
            </a:r>
            <a:r>
              <a:rPr lang="en-US" sz="6000" b="1" dirty="0">
                <a:latin typeface="Arial Black" panose="020B0A04020102020204" pitchFamily="34" charset="0"/>
              </a:rPr>
              <a:t> </a:t>
            </a:r>
            <a:r>
              <a:rPr lang="en-US" sz="6000" b="1" dirty="0" err="1">
                <a:latin typeface="Arial Black" panose="020B0A04020102020204" pitchFamily="34" charset="0"/>
              </a:rPr>
              <a:t>agricolă</a:t>
            </a:r>
            <a:r>
              <a:rPr lang="en-US" sz="6000" b="1" dirty="0">
                <a:latin typeface="Arial Black" panose="020B0A04020102020204" pitchFamily="34" charset="0"/>
              </a:rPr>
              <a:t> </a:t>
            </a:r>
          </a:p>
          <a:p>
            <a:pPr algn="ctr"/>
            <a:r>
              <a:rPr lang="en-US" sz="6000" b="1" dirty="0" err="1">
                <a:latin typeface="Arial Black" panose="020B0A04020102020204" pitchFamily="34" charset="0"/>
              </a:rPr>
              <a:t>și</a:t>
            </a:r>
            <a:r>
              <a:rPr lang="en-US" sz="6000" b="1" dirty="0">
                <a:latin typeface="Arial Black" panose="020B0A04020102020204" pitchFamily="34" charset="0"/>
              </a:rPr>
              <a:t> </a:t>
            </a:r>
            <a:r>
              <a:rPr lang="en-US" sz="6000" b="1" dirty="0" err="1">
                <a:latin typeface="Arial Black" panose="020B0A04020102020204" pitchFamily="34" charset="0"/>
              </a:rPr>
              <a:t>silvică</a:t>
            </a:r>
            <a:r>
              <a:rPr lang="en-US" sz="6000" b="1" dirty="0">
                <a:latin typeface="Arial Black" panose="020B0A04020102020204" pitchFamily="34" charset="0"/>
              </a:rPr>
              <a:t> </a:t>
            </a:r>
            <a:r>
              <a:rPr lang="en-US" sz="6000" b="1" dirty="0" err="1">
                <a:latin typeface="Arial Black" panose="020B0A04020102020204" pitchFamily="34" charset="0"/>
              </a:rPr>
              <a:t>românească</a:t>
            </a:r>
            <a:r>
              <a:rPr lang="en-US" sz="6000" b="1" dirty="0">
                <a:latin typeface="Arial Black" panose="020B0A04020102020204" pitchFamily="34" charset="0"/>
              </a:rPr>
              <a:t>”</a:t>
            </a:r>
          </a:p>
          <a:p>
            <a:pPr algn="ctr"/>
            <a:r>
              <a:rPr lang="en-US" sz="6000" b="1" dirty="0">
                <a:latin typeface="Arial Black" panose="020B0A04020102020204" pitchFamily="34" charset="0"/>
              </a:rPr>
              <a:t>Edi</a:t>
            </a:r>
            <a:r>
              <a:rPr lang="ro-RO" sz="6000" b="1" dirty="0" err="1">
                <a:latin typeface="Arial Black" panose="020B0A04020102020204" pitchFamily="34" charset="0"/>
              </a:rPr>
              <a:t>ția</a:t>
            </a:r>
            <a:r>
              <a:rPr lang="ro-RO" sz="6000" b="1" dirty="0">
                <a:latin typeface="Arial Black" panose="020B0A04020102020204" pitchFamily="34" charset="0"/>
              </a:rPr>
              <a:t> a V-a – 2</a:t>
            </a:r>
            <a:r>
              <a:rPr lang="en-US" sz="6000" b="1" dirty="0">
                <a:latin typeface="Arial Black" panose="020B0A04020102020204" pitchFamily="34" charset="0"/>
              </a:rPr>
              <a:t>8</a:t>
            </a:r>
            <a:r>
              <a:rPr lang="ro-RO" sz="6000" b="1" dirty="0">
                <a:latin typeface="Arial Black" panose="020B0A04020102020204" pitchFamily="34" charset="0"/>
              </a:rPr>
              <a:t> mai 2026</a:t>
            </a:r>
          </a:p>
          <a:p>
            <a:endParaRPr lang="en-US" sz="6000" dirty="0"/>
          </a:p>
        </p:txBody>
      </p:sp>
      <p:sp>
        <p:nvSpPr>
          <p:cNvPr id="16" name="TextBox 15"/>
          <p:cNvSpPr txBox="1"/>
          <p:nvPr/>
        </p:nvSpPr>
        <p:spPr>
          <a:xfrm>
            <a:off x="27651456" y="1684421"/>
            <a:ext cx="3017282" cy="3046988"/>
          </a:xfrm>
          <a:prstGeom prst="rect">
            <a:avLst/>
          </a:prstGeom>
          <a:noFill/>
        </p:spPr>
        <p:txBody>
          <a:bodyPr wrap="square" rtlCol="0">
            <a:spAutoFit/>
          </a:bodyPr>
          <a:lstStyle/>
          <a:p>
            <a:endParaRPr lang="ro-RO" sz="4800" dirty="0"/>
          </a:p>
          <a:p>
            <a:endParaRPr lang="ro-RO" sz="4800" dirty="0"/>
          </a:p>
          <a:p>
            <a:endParaRPr lang="ro-RO" sz="4800" dirty="0"/>
          </a:p>
          <a:p>
            <a:endParaRPr lang="en-US" sz="4800" dirty="0"/>
          </a:p>
        </p:txBody>
      </p:sp>
      <p:pic>
        <p:nvPicPr>
          <p:cNvPr id="26" name="Picture 25"/>
          <p:cNvPicPr/>
          <p:nvPr/>
        </p:nvPicPr>
        <p:blipFill>
          <a:blip r:embed="rId2">
            <a:extLst>
              <a:ext uri="{28A0092B-C50C-407E-A947-70E740481C1C}">
                <a14:useLocalDpi xmlns:a14="http://schemas.microsoft.com/office/drawing/2010/main" val="0"/>
              </a:ext>
            </a:extLst>
          </a:blip>
          <a:srcRect/>
          <a:stretch>
            <a:fillRect/>
          </a:stretch>
        </p:blipFill>
        <p:spPr bwMode="auto">
          <a:xfrm>
            <a:off x="2069432" y="1347537"/>
            <a:ext cx="2904903" cy="4023330"/>
          </a:xfrm>
          <a:prstGeom prst="rect">
            <a:avLst/>
          </a:prstGeom>
          <a:noFill/>
        </p:spPr>
      </p:pic>
      <p:graphicFrame>
        <p:nvGraphicFramePr>
          <p:cNvPr id="2" name="Table 1">
            <a:extLst>
              <a:ext uri="{FF2B5EF4-FFF2-40B4-BE49-F238E27FC236}">
                <a16:creationId xmlns:a16="http://schemas.microsoft.com/office/drawing/2014/main" id="{3A72C6AE-D09C-E0E3-4D44-3E6426BA1AC9}"/>
              </a:ext>
            </a:extLst>
          </p:cNvPr>
          <p:cNvGraphicFramePr>
            <a:graphicFrameLocks noGrp="1"/>
          </p:cNvGraphicFramePr>
          <p:nvPr>
            <p:extLst>
              <p:ext uri="{D42A27DB-BD31-4B8C-83A1-F6EECF244321}">
                <p14:modId xmlns:p14="http://schemas.microsoft.com/office/powerpoint/2010/main" val="1114407650"/>
              </p:ext>
            </p:extLst>
          </p:nvPr>
        </p:nvGraphicFramePr>
        <p:xfrm>
          <a:off x="2836694" y="20924276"/>
          <a:ext cx="5124575" cy="4172024"/>
        </p:xfrm>
        <a:graphic>
          <a:graphicData uri="http://schemas.openxmlformats.org/drawingml/2006/table">
            <a:tbl>
              <a:tblPr firstRow="1" firstCol="1" bandRow="1">
                <a:tableStyleId>{5C22544A-7EE6-4342-B048-85BDC9FD1C3A}</a:tableStyleId>
              </a:tblPr>
              <a:tblGrid>
                <a:gridCol w="1695033">
                  <a:extLst>
                    <a:ext uri="{9D8B030D-6E8A-4147-A177-3AD203B41FA5}">
                      <a16:colId xmlns:a16="http://schemas.microsoft.com/office/drawing/2014/main" val="965124492"/>
                    </a:ext>
                  </a:extLst>
                </a:gridCol>
                <a:gridCol w="860264">
                  <a:extLst>
                    <a:ext uri="{9D8B030D-6E8A-4147-A177-3AD203B41FA5}">
                      <a16:colId xmlns:a16="http://schemas.microsoft.com/office/drawing/2014/main" val="4114539388"/>
                    </a:ext>
                  </a:extLst>
                </a:gridCol>
                <a:gridCol w="860264">
                  <a:extLst>
                    <a:ext uri="{9D8B030D-6E8A-4147-A177-3AD203B41FA5}">
                      <a16:colId xmlns:a16="http://schemas.microsoft.com/office/drawing/2014/main" val="3516773129"/>
                    </a:ext>
                  </a:extLst>
                </a:gridCol>
                <a:gridCol w="854507">
                  <a:extLst>
                    <a:ext uri="{9D8B030D-6E8A-4147-A177-3AD203B41FA5}">
                      <a16:colId xmlns:a16="http://schemas.microsoft.com/office/drawing/2014/main" val="3677280498"/>
                    </a:ext>
                  </a:extLst>
                </a:gridCol>
                <a:gridCol w="854507">
                  <a:extLst>
                    <a:ext uri="{9D8B030D-6E8A-4147-A177-3AD203B41FA5}">
                      <a16:colId xmlns:a16="http://schemas.microsoft.com/office/drawing/2014/main" val="4016135204"/>
                    </a:ext>
                  </a:extLst>
                </a:gridCol>
              </a:tblGrid>
              <a:tr h="332935">
                <a:tc rowSpan="3">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 </a:t>
                      </a:r>
                    </a:p>
                    <a:p>
                      <a:pPr algn="ctr">
                        <a:lnSpc>
                          <a:spcPct val="107000"/>
                        </a:lnSpc>
                        <a:spcAft>
                          <a:spcPts val="800"/>
                        </a:spcAft>
                        <a:buNone/>
                      </a:pPr>
                      <a:r>
                        <a:rPr lang="en-US" sz="2000">
                          <a:effectLst/>
                          <a:latin typeface="Arial" panose="020B0604020202020204" pitchFamily="34" charset="0"/>
                          <a:cs typeface="Arial" panose="020B0604020202020204" pitchFamily="34" charset="0"/>
                        </a:rPr>
                        <a:t>Lunile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4">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690158"/>
                  </a:ext>
                </a:extLst>
              </a:tr>
              <a:tr h="333197">
                <a:tc vMerge="1">
                  <a:txBody>
                    <a:bodyPr/>
                    <a:lstStyle/>
                    <a:p>
                      <a:endParaRPr lang="en-US"/>
                    </a:p>
                  </a:txBody>
                  <a:tcPr/>
                </a:tc>
                <a:tc gridSpan="2">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Ploi, mm</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gridSpan="2">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Tn</a:t>
                      </a:r>
                      <a:r>
                        <a:rPr lang="en-US" sz="2000" baseline="30000">
                          <a:effectLst/>
                          <a:latin typeface="Arial" panose="020B0604020202020204" pitchFamily="34" charset="0"/>
                          <a:cs typeface="Arial" panose="020B0604020202020204" pitchFamily="34" charset="0"/>
                        </a:rPr>
                        <a:t>0</a:t>
                      </a:r>
                      <a:r>
                        <a:rPr lang="en-US" sz="2000">
                          <a:effectLst/>
                          <a:latin typeface="Arial" panose="020B0604020202020204" pitchFamily="34" charset="0"/>
                          <a:cs typeface="Arial" panose="020B0604020202020204" pitchFamily="34" charset="0"/>
                        </a:rPr>
                        <a:t> C</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491246425"/>
                  </a:ext>
                </a:extLst>
              </a:tr>
              <a:tr h="333197">
                <a:tc vMerge="1">
                  <a:txBody>
                    <a:bodyPr/>
                    <a:lstStyle/>
                    <a:p>
                      <a:endParaRPr lang="en-US"/>
                    </a:p>
                  </a:txBody>
                  <a:tcPr/>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2025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M</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2025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M</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32353328"/>
                  </a:ext>
                </a:extLst>
              </a:tr>
              <a:tr h="332935">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Martie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70.2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US" sz="2000" dirty="0">
                          <a:effectLst/>
                          <a:latin typeface="Arial" panose="020B0604020202020204" pitchFamily="34" charset="0"/>
                          <a:cs typeface="Arial" panose="020B0604020202020204" pitchFamily="34" charset="0"/>
                        </a:rPr>
                        <a:t>36.5</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8.9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4.8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46868030"/>
                  </a:ext>
                </a:extLst>
              </a:tr>
              <a:tr h="332935">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Aprilie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37.3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53.6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11.7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11.0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57085324"/>
                  </a:ext>
                </a:extLst>
              </a:tr>
              <a:tr h="332935">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Mai</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143.2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US" sz="2000" dirty="0">
                          <a:effectLst/>
                          <a:latin typeface="Arial" panose="020B0604020202020204" pitchFamily="34" charset="0"/>
                          <a:cs typeface="Arial" panose="020B0604020202020204" pitchFamily="34" charset="0"/>
                        </a:rPr>
                        <a:t>79.5</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14.5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16.3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91837463"/>
                  </a:ext>
                </a:extLst>
              </a:tr>
              <a:tr h="332935">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Iunie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7.2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91.0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22.9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19.5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56720509"/>
                  </a:ext>
                </a:extLst>
              </a:tr>
              <a:tr h="332935">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Iulie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58.1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83.1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24.5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21.7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83108168"/>
                  </a:ext>
                </a:extLst>
              </a:tr>
              <a:tr h="332935">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August</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15.6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61.2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23.0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21.3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71903701"/>
                  </a:ext>
                </a:extLst>
              </a:tr>
              <a:tr h="842150">
                <a:tc>
                  <a:txBody>
                    <a:bodyPr/>
                    <a:lstStyle/>
                    <a:p>
                      <a:pPr algn="just">
                        <a:lnSpc>
                          <a:spcPct val="107000"/>
                        </a:lnSpc>
                        <a:spcAft>
                          <a:spcPts val="800"/>
                        </a:spcAft>
                        <a:buNone/>
                      </a:pPr>
                      <a:r>
                        <a:rPr lang="en-US" sz="2000">
                          <a:effectLst/>
                          <a:latin typeface="Arial" panose="020B0604020202020204" pitchFamily="34" charset="0"/>
                          <a:cs typeface="Arial" panose="020B0604020202020204" pitchFamily="34" charset="0"/>
                        </a:rPr>
                        <a:t>Media </a:t>
                      </a:r>
                    </a:p>
                    <a:p>
                      <a:pPr algn="just">
                        <a:lnSpc>
                          <a:spcPct val="107000"/>
                        </a:lnSpc>
                        <a:spcAft>
                          <a:spcPts val="800"/>
                        </a:spcAft>
                        <a:buNone/>
                      </a:pPr>
                      <a:r>
                        <a:rPr lang="en-US" sz="2000">
                          <a:effectLst/>
                          <a:latin typeface="Arial" panose="020B0604020202020204" pitchFamily="34" charset="0"/>
                          <a:cs typeface="Arial" panose="020B0604020202020204" pitchFamily="34" charset="0"/>
                        </a:rPr>
                        <a:t>Suma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n-US" sz="2000" dirty="0">
                          <a:effectLst/>
                          <a:latin typeface="Arial" panose="020B0604020202020204" pitchFamily="34" charset="0"/>
                          <a:cs typeface="Arial" panose="020B0604020202020204" pitchFamily="34" charset="0"/>
                        </a:rPr>
                        <a:t> 331.6</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dirty="0">
                          <a:effectLst/>
                          <a:latin typeface="Arial" panose="020B0604020202020204" pitchFamily="34" charset="0"/>
                          <a:cs typeface="Arial" panose="020B0604020202020204" pitchFamily="34" charset="0"/>
                        </a:rPr>
                        <a:t> 404.9</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dirty="0">
                          <a:effectLst/>
                          <a:latin typeface="Arial" panose="020B0604020202020204" pitchFamily="34" charset="0"/>
                          <a:cs typeface="Arial" panose="020B0604020202020204" pitchFamily="34" charset="0"/>
                        </a:rPr>
                        <a:t>17.58</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dirty="0">
                          <a:effectLst/>
                          <a:latin typeface="Arial" panose="020B0604020202020204" pitchFamily="34" charset="0"/>
                          <a:cs typeface="Arial" panose="020B0604020202020204" pitchFamily="34" charset="0"/>
                        </a:rPr>
                        <a:t>15.77</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91549098"/>
                  </a:ext>
                </a:extLst>
              </a:tr>
              <a:tr h="332935">
                <a:tc>
                  <a:txBody>
                    <a:bodyPr/>
                    <a:lstStyle/>
                    <a:p>
                      <a:pPr>
                        <a:lnSpc>
                          <a:spcPct val="107000"/>
                        </a:lnSpc>
                        <a:spcAft>
                          <a:spcPts val="800"/>
                        </a:spcAft>
                        <a:buNone/>
                      </a:pPr>
                      <a:r>
                        <a:rPr lang="en-US" sz="2000">
                          <a:effectLst/>
                          <a:latin typeface="Arial" panose="020B0604020202020204" pitchFamily="34" charset="0"/>
                          <a:cs typeface="Arial" panose="020B0604020202020204" pitchFamily="34" charset="0"/>
                        </a:rPr>
                        <a:t>Diferențe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-73.3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gridSpan="2">
                  <a:txBody>
                    <a:bodyPr/>
                    <a:lstStyle/>
                    <a:p>
                      <a:pPr algn="ctr">
                        <a:lnSpc>
                          <a:spcPct val="107000"/>
                        </a:lnSpc>
                        <a:spcAft>
                          <a:spcPts val="800"/>
                        </a:spcAft>
                        <a:buNone/>
                      </a:pPr>
                      <a:r>
                        <a:rPr lang="en-US" sz="2000" dirty="0">
                          <a:effectLst/>
                          <a:latin typeface="Arial" panose="020B0604020202020204" pitchFamily="34" charset="0"/>
                          <a:cs typeface="Arial" panose="020B0604020202020204" pitchFamily="34" charset="0"/>
                        </a:rPr>
                        <a:t>+1.81</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2500147718"/>
                  </a:ext>
                </a:extLst>
              </a:tr>
            </a:tbl>
          </a:graphicData>
        </a:graphic>
      </p:graphicFrame>
      <p:sp>
        <p:nvSpPr>
          <p:cNvPr id="4" name="TextBox 3">
            <a:extLst>
              <a:ext uri="{FF2B5EF4-FFF2-40B4-BE49-F238E27FC236}">
                <a16:creationId xmlns:a16="http://schemas.microsoft.com/office/drawing/2014/main" id="{0B035768-F775-632A-04C9-80E88458E9F0}"/>
              </a:ext>
            </a:extLst>
          </p:cNvPr>
          <p:cNvSpPr txBox="1"/>
          <p:nvPr/>
        </p:nvSpPr>
        <p:spPr>
          <a:xfrm>
            <a:off x="2614607" y="20002774"/>
            <a:ext cx="5568747" cy="830997"/>
          </a:xfrm>
          <a:prstGeom prst="rect">
            <a:avLst/>
          </a:prstGeom>
          <a:noFill/>
        </p:spPr>
        <p:txBody>
          <a:bodyPr wrap="square">
            <a:spAutoFit/>
          </a:bodyPr>
          <a:lstStyle/>
          <a:p>
            <a:pPr algn="ctr"/>
            <a:r>
              <a:rPr lang="en-US" sz="2400" dirty="0">
                <a:effectLst/>
                <a:latin typeface="Arial" panose="020B0604020202020204" pitchFamily="34" charset="0"/>
                <a:ea typeface="Calibri" panose="020F0502020204030204" pitchFamily="34" charset="0"/>
                <a:cs typeface="Arial" panose="020B0604020202020204" pitchFamily="34" charset="0"/>
              </a:rPr>
              <a:t>Tabel.1 </a:t>
            </a:r>
            <a:r>
              <a:rPr lang="en-US" sz="2400" dirty="0" err="1">
                <a:effectLst/>
                <a:latin typeface="Arial" panose="020B0604020202020204" pitchFamily="34" charset="0"/>
                <a:ea typeface="Calibri" panose="020F0502020204030204" pitchFamily="34" charset="0"/>
                <a:cs typeface="Arial" panose="020B0604020202020204" pitchFamily="34" charset="0"/>
              </a:rPr>
              <a:t>Factorii</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climatici</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în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perioada</a:t>
            </a:r>
            <a:r>
              <a:rPr lang="en-US" sz="2400" dirty="0">
                <a:effectLst/>
                <a:latin typeface="Arial" panose="020B0604020202020204" pitchFamily="34" charset="0"/>
                <a:ea typeface="Calibri" panose="020F0502020204030204" pitchFamily="34" charset="0"/>
                <a:cs typeface="Arial" panose="020B0604020202020204" pitchFamily="34" charset="0"/>
              </a:rPr>
              <a:t> de </a:t>
            </a:r>
            <a:r>
              <a:rPr lang="en-US" sz="2400" dirty="0" err="1">
                <a:effectLst/>
                <a:latin typeface="Arial" panose="020B0604020202020204" pitchFamily="34" charset="0"/>
                <a:ea typeface="Calibri" panose="020F0502020204030204" pitchFamily="34" charset="0"/>
                <a:cs typeface="Arial" panose="020B0604020202020204" pitchFamily="34" charset="0"/>
              </a:rPr>
              <a:t>vegetație</a:t>
            </a:r>
            <a:r>
              <a:rPr lang="en-US" sz="2400" dirty="0">
                <a:effectLst/>
                <a:latin typeface="Arial" panose="020B0604020202020204" pitchFamily="34" charset="0"/>
                <a:ea typeface="Calibri" panose="020F0502020204030204" pitchFamily="34" charset="0"/>
                <a:cs typeface="Arial" panose="020B0604020202020204" pitchFamily="34" charset="0"/>
              </a:rPr>
              <a:t> a </a:t>
            </a:r>
            <a:r>
              <a:rPr lang="en-US" sz="2400" dirty="0" err="1">
                <a:effectLst/>
                <a:latin typeface="Arial" panose="020B0604020202020204" pitchFamily="34" charset="0"/>
                <a:ea typeface="Calibri" panose="020F0502020204030204" pitchFamily="34" charset="0"/>
                <a:cs typeface="Arial" panose="020B0604020202020204" pitchFamily="34" charset="0"/>
              </a:rPr>
              <a:t>florii-soarelui</a:t>
            </a:r>
            <a:r>
              <a:rPr lang="en-US" sz="2400" dirty="0">
                <a:effectLst/>
                <a:latin typeface="Arial" panose="020B0604020202020204" pitchFamily="34" charset="0"/>
                <a:ea typeface="Calibri" panose="020F050202020403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7C49F805-1336-1D83-773E-C9A9FE2BBE2C}"/>
              </a:ext>
            </a:extLst>
          </p:cNvPr>
          <p:cNvGraphicFramePr>
            <a:graphicFrameLocks noGrp="1"/>
          </p:cNvGraphicFramePr>
          <p:nvPr>
            <p:extLst>
              <p:ext uri="{D42A27DB-BD31-4B8C-83A1-F6EECF244321}">
                <p14:modId xmlns:p14="http://schemas.microsoft.com/office/powerpoint/2010/main" val="16222895"/>
              </p:ext>
            </p:extLst>
          </p:nvPr>
        </p:nvGraphicFramePr>
        <p:xfrm>
          <a:off x="1912220" y="26705519"/>
          <a:ext cx="10858626" cy="5209696"/>
        </p:xfrm>
        <a:graphic>
          <a:graphicData uri="http://schemas.openxmlformats.org/drawingml/2006/table">
            <a:tbl>
              <a:tblPr firstRow="1" firstCol="1" bandRow="1">
                <a:tableStyleId>{5C22544A-7EE6-4342-B048-85BDC9FD1C3A}</a:tableStyleId>
              </a:tblPr>
              <a:tblGrid>
                <a:gridCol w="770426">
                  <a:extLst>
                    <a:ext uri="{9D8B030D-6E8A-4147-A177-3AD203B41FA5}">
                      <a16:colId xmlns:a16="http://schemas.microsoft.com/office/drawing/2014/main" val="1515853309"/>
                    </a:ext>
                  </a:extLst>
                </a:gridCol>
                <a:gridCol w="2456591">
                  <a:extLst>
                    <a:ext uri="{9D8B030D-6E8A-4147-A177-3AD203B41FA5}">
                      <a16:colId xmlns:a16="http://schemas.microsoft.com/office/drawing/2014/main" val="4173926809"/>
                    </a:ext>
                  </a:extLst>
                </a:gridCol>
                <a:gridCol w="1547707">
                  <a:extLst>
                    <a:ext uri="{9D8B030D-6E8A-4147-A177-3AD203B41FA5}">
                      <a16:colId xmlns:a16="http://schemas.microsoft.com/office/drawing/2014/main" val="503874792"/>
                    </a:ext>
                  </a:extLst>
                </a:gridCol>
                <a:gridCol w="1435296">
                  <a:extLst>
                    <a:ext uri="{9D8B030D-6E8A-4147-A177-3AD203B41FA5}">
                      <a16:colId xmlns:a16="http://schemas.microsoft.com/office/drawing/2014/main" val="1330779338"/>
                    </a:ext>
                  </a:extLst>
                </a:gridCol>
                <a:gridCol w="1693019">
                  <a:extLst>
                    <a:ext uri="{9D8B030D-6E8A-4147-A177-3AD203B41FA5}">
                      <a16:colId xmlns:a16="http://schemas.microsoft.com/office/drawing/2014/main" val="2687908634"/>
                    </a:ext>
                  </a:extLst>
                </a:gridCol>
                <a:gridCol w="1775271">
                  <a:extLst>
                    <a:ext uri="{9D8B030D-6E8A-4147-A177-3AD203B41FA5}">
                      <a16:colId xmlns:a16="http://schemas.microsoft.com/office/drawing/2014/main" val="3914279053"/>
                    </a:ext>
                  </a:extLst>
                </a:gridCol>
                <a:gridCol w="1180316">
                  <a:extLst>
                    <a:ext uri="{9D8B030D-6E8A-4147-A177-3AD203B41FA5}">
                      <a16:colId xmlns:a16="http://schemas.microsoft.com/office/drawing/2014/main" val="3177457186"/>
                    </a:ext>
                  </a:extLst>
                </a:gridCol>
              </a:tblGrid>
              <a:tr h="1365893">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Nr. var.</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ro-RO"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cs typeface="Arial" panose="020B0604020202020204" pitchFamily="34" charset="0"/>
                      </a:endParaRPr>
                    </a:p>
                    <a:p>
                      <a:pPr algn="ctr">
                        <a:lnSpc>
                          <a:spcPct val="107000"/>
                        </a:lnSpc>
                        <a:spcAft>
                          <a:spcPts val="800"/>
                        </a:spcAft>
                        <a:buNone/>
                      </a:pPr>
                      <a:r>
                        <a:rPr lang="ro-RO" sz="2000">
                          <a:effectLst/>
                          <a:latin typeface="Arial" panose="020B0604020202020204" pitchFamily="34" charset="0"/>
                          <a:cs typeface="Arial" panose="020B0604020202020204" pitchFamily="34" charset="0"/>
                        </a:rPr>
                        <a:t>Variante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Doze</a:t>
                      </a:r>
                      <a:endParaRPr lang="en-US" sz="2000">
                        <a:effectLst/>
                        <a:latin typeface="Arial" panose="020B0604020202020204" pitchFamily="34" charset="0"/>
                        <a:cs typeface="Arial" panose="020B0604020202020204" pitchFamily="34" charset="0"/>
                      </a:endParaRPr>
                    </a:p>
                    <a:p>
                      <a:pPr algn="ctr">
                        <a:lnSpc>
                          <a:spcPct val="107000"/>
                        </a:lnSpc>
                        <a:spcAft>
                          <a:spcPts val="800"/>
                        </a:spcAft>
                        <a:buNone/>
                      </a:pPr>
                      <a:r>
                        <a:rPr lang="ro-RO" sz="2000">
                          <a:effectLst/>
                          <a:latin typeface="Arial" panose="020B0604020202020204" pitchFamily="34" charset="0"/>
                          <a:cs typeface="Arial" panose="020B0604020202020204" pitchFamily="34" charset="0"/>
                        </a:rPr>
                        <a:t>la mp și pe plante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Diametru </a:t>
                      </a:r>
                      <a:endParaRPr lang="en-US" sz="2000">
                        <a:effectLst/>
                        <a:latin typeface="Arial" panose="020B0604020202020204" pitchFamily="34" charset="0"/>
                        <a:cs typeface="Arial" panose="020B0604020202020204" pitchFamily="34" charset="0"/>
                      </a:endParaRPr>
                    </a:p>
                    <a:p>
                      <a:pPr algn="ctr">
                        <a:lnSpc>
                          <a:spcPct val="107000"/>
                        </a:lnSpc>
                        <a:spcAft>
                          <a:spcPts val="800"/>
                        </a:spcAft>
                        <a:buNone/>
                      </a:pPr>
                      <a:r>
                        <a:rPr lang="ro-RO" sz="2000">
                          <a:effectLst/>
                          <a:latin typeface="Arial" panose="020B0604020202020204" pitchFamily="34" charset="0"/>
                          <a:cs typeface="Arial" panose="020B0604020202020204" pitchFamily="34" charset="0"/>
                        </a:rPr>
                        <a:t>capitul, cm</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Biomasa </a:t>
                      </a:r>
                      <a:endParaRPr lang="en-US" sz="2000">
                        <a:effectLst/>
                        <a:latin typeface="Arial" panose="020B0604020202020204" pitchFamily="34" charset="0"/>
                        <a:cs typeface="Arial" panose="020B0604020202020204" pitchFamily="34" charset="0"/>
                      </a:endParaRPr>
                    </a:p>
                    <a:p>
                      <a:pPr algn="ctr">
                        <a:lnSpc>
                          <a:spcPct val="107000"/>
                        </a:lnSpc>
                        <a:spcAft>
                          <a:spcPts val="800"/>
                        </a:spcAft>
                        <a:buNone/>
                      </a:pPr>
                      <a:r>
                        <a:rPr lang="ro-RO" sz="2000">
                          <a:effectLst/>
                          <a:latin typeface="Arial" panose="020B0604020202020204" pitchFamily="34" charset="0"/>
                          <a:cs typeface="Arial" panose="020B0604020202020204" pitchFamily="34" charset="0"/>
                        </a:rPr>
                        <a:t>capitul, t/ha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Biomasa </a:t>
                      </a:r>
                      <a:endParaRPr lang="en-US" sz="2000">
                        <a:effectLst/>
                        <a:latin typeface="Arial" panose="020B0604020202020204" pitchFamily="34" charset="0"/>
                        <a:cs typeface="Arial" panose="020B0604020202020204" pitchFamily="34" charset="0"/>
                      </a:endParaRPr>
                    </a:p>
                    <a:p>
                      <a:pPr algn="ctr">
                        <a:lnSpc>
                          <a:spcPct val="107000"/>
                        </a:lnSpc>
                        <a:spcAft>
                          <a:spcPts val="800"/>
                        </a:spcAft>
                        <a:buNone/>
                      </a:pPr>
                      <a:r>
                        <a:rPr lang="ro-RO" sz="2000">
                          <a:effectLst/>
                          <a:latin typeface="Arial" panose="020B0604020202020204" pitchFamily="34" charset="0"/>
                          <a:cs typeface="Arial" panose="020B0604020202020204" pitchFamily="34" charset="0"/>
                        </a:rPr>
                        <a:t>semințe, t/ha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MMB, </a:t>
                      </a:r>
                      <a:endParaRPr lang="en-US" sz="2000">
                        <a:effectLst/>
                        <a:latin typeface="Arial" panose="020B0604020202020204" pitchFamily="34" charset="0"/>
                        <a:cs typeface="Arial" panose="020B0604020202020204" pitchFamily="34" charset="0"/>
                      </a:endParaRPr>
                    </a:p>
                    <a:p>
                      <a:pPr algn="ctr">
                        <a:lnSpc>
                          <a:spcPct val="107000"/>
                        </a:lnSpc>
                        <a:spcAft>
                          <a:spcPts val="800"/>
                        </a:spcAft>
                        <a:buNone/>
                      </a:pPr>
                      <a:r>
                        <a:rPr lang="ro-RO" sz="2000">
                          <a:effectLst/>
                          <a:latin typeface="Arial" panose="020B0604020202020204" pitchFamily="34" charset="0"/>
                          <a:cs typeface="Arial" panose="020B0604020202020204" pitchFamily="34" charset="0"/>
                        </a:rPr>
                        <a:t>g</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23977654"/>
                  </a:ext>
                </a:extLst>
              </a:tr>
              <a:tr h="391089">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Rocă P+ Bio 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23g+0.5%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14.7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3.97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1.97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65.6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96190534"/>
                  </a:ext>
                </a:extLst>
              </a:tr>
              <a:tr h="391089">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Rocă P+ Bio 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23g+0.5%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15.1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4.55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2.25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78.3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65137541"/>
                  </a:ext>
                </a:extLst>
              </a:tr>
              <a:tr h="391089">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Rocă P+ Bio 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23g+0.5%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15.0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4.63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2.60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72.7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34000737"/>
                  </a:ext>
                </a:extLst>
              </a:tr>
              <a:tr h="391089">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Rocă P+ Bio 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23g+0.5%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15.6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4.27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2.43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76.3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89952073"/>
                  </a:ext>
                </a:extLst>
              </a:tr>
              <a:tr h="391089">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Rocă P+ Inocul</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23g+0.1%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16.1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dirty="0">
                          <a:effectLst/>
                          <a:latin typeface="Arial" panose="020B0604020202020204" pitchFamily="34" charset="0"/>
                          <a:cs typeface="Arial" panose="020B0604020202020204" pitchFamily="34" charset="0"/>
                        </a:rPr>
                        <a:t>4.62</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2.52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73.4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02908837"/>
                  </a:ext>
                </a:extLst>
              </a:tr>
              <a:tr h="391089">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Rocă P</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23g</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15.7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4.17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2.62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68.2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49841722"/>
                  </a:ext>
                </a:extLst>
              </a:tr>
              <a:tr h="1497269">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cs typeface="Arial" panose="020B0604020202020204" pitchFamily="34" charset="0"/>
                      </a:endParaRPr>
                    </a:p>
                    <a:p>
                      <a:pPr algn="ctr">
                        <a:lnSpc>
                          <a:spcPct val="107000"/>
                        </a:lnSpc>
                        <a:spcAft>
                          <a:spcPts val="800"/>
                        </a:spcAft>
                        <a:buNone/>
                      </a:pPr>
                      <a:r>
                        <a:rPr lang="ro-RO"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dirty="0">
                          <a:effectLst/>
                          <a:latin typeface="Arial" panose="020B0604020202020204" pitchFamily="34" charset="0"/>
                          <a:cs typeface="Arial" panose="020B0604020202020204" pitchFamily="34" charset="0"/>
                        </a:rPr>
                        <a:t>DL 5% =</a:t>
                      </a:r>
                      <a:endParaRPr lang="en-US" sz="2000" dirty="0">
                        <a:effectLst/>
                        <a:latin typeface="Arial" panose="020B0604020202020204" pitchFamily="34" charset="0"/>
                        <a:cs typeface="Arial" panose="020B0604020202020204" pitchFamily="34" charset="0"/>
                      </a:endParaRPr>
                    </a:p>
                    <a:p>
                      <a:pPr algn="ctr">
                        <a:lnSpc>
                          <a:spcPct val="107000"/>
                        </a:lnSpc>
                        <a:spcAft>
                          <a:spcPts val="800"/>
                        </a:spcAft>
                        <a:buNone/>
                      </a:pPr>
                      <a:r>
                        <a:rPr lang="ro-RO" sz="2000" dirty="0">
                          <a:effectLst/>
                          <a:latin typeface="Arial" panose="020B0604020202020204" pitchFamily="34" charset="0"/>
                          <a:cs typeface="Arial" panose="020B0604020202020204" pitchFamily="34" charset="0"/>
                        </a:rPr>
                        <a:t>DL 1% =</a:t>
                      </a:r>
                      <a:endParaRPr lang="en-US" sz="2000" dirty="0">
                        <a:effectLst/>
                        <a:latin typeface="Arial" panose="020B0604020202020204" pitchFamily="34" charset="0"/>
                        <a:cs typeface="Arial" panose="020B0604020202020204" pitchFamily="34" charset="0"/>
                      </a:endParaRPr>
                    </a:p>
                    <a:p>
                      <a:pPr algn="ctr">
                        <a:lnSpc>
                          <a:spcPct val="107000"/>
                        </a:lnSpc>
                        <a:spcAft>
                          <a:spcPts val="800"/>
                        </a:spcAft>
                        <a:buNone/>
                      </a:pPr>
                      <a:r>
                        <a:rPr lang="ro-RO" sz="2000" dirty="0">
                          <a:effectLst/>
                          <a:latin typeface="Arial" panose="020B0604020202020204" pitchFamily="34" charset="0"/>
                          <a:cs typeface="Arial" panose="020B0604020202020204" pitchFamily="34" charset="0"/>
                        </a:rPr>
                        <a:t>DL 0.1%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4.30</a:t>
                      </a:r>
                      <a:endParaRPr lang="en-US" sz="2000">
                        <a:effectLst/>
                        <a:latin typeface="Arial" panose="020B0604020202020204" pitchFamily="34" charset="0"/>
                        <a:cs typeface="Arial" panose="020B0604020202020204" pitchFamily="34" charset="0"/>
                      </a:endParaRPr>
                    </a:p>
                    <a:p>
                      <a:pPr algn="ctr">
                        <a:lnSpc>
                          <a:spcPct val="107000"/>
                        </a:lnSpc>
                        <a:spcAft>
                          <a:spcPts val="800"/>
                        </a:spcAft>
                        <a:buNone/>
                      </a:pPr>
                      <a:r>
                        <a:rPr lang="ro-RO" sz="2000">
                          <a:effectLst/>
                          <a:latin typeface="Arial" panose="020B0604020202020204" pitchFamily="34" charset="0"/>
                          <a:cs typeface="Arial" panose="020B0604020202020204" pitchFamily="34" charset="0"/>
                        </a:rPr>
                        <a:t>7.41</a:t>
                      </a:r>
                      <a:endParaRPr lang="en-US" sz="2000">
                        <a:effectLst/>
                        <a:latin typeface="Arial" panose="020B0604020202020204" pitchFamily="34" charset="0"/>
                        <a:cs typeface="Arial" panose="020B0604020202020204" pitchFamily="34" charset="0"/>
                      </a:endParaRPr>
                    </a:p>
                    <a:p>
                      <a:pPr algn="ctr">
                        <a:lnSpc>
                          <a:spcPct val="107000"/>
                        </a:lnSpc>
                        <a:spcAft>
                          <a:spcPts val="800"/>
                        </a:spcAft>
                        <a:buNone/>
                      </a:pPr>
                      <a:r>
                        <a:rPr lang="ro-RO" sz="2000">
                          <a:effectLst/>
                          <a:latin typeface="Arial" panose="020B0604020202020204" pitchFamily="34" charset="0"/>
                          <a:cs typeface="Arial" panose="020B0604020202020204" pitchFamily="34" charset="0"/>
                        </a:rPr>
                        <a:t>13.54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2.45</a:t>
                      </a:r>
                      <a:endParaRPr lang="en-US" sz="2000">
                        <a:effectLst/>
                        <a:latin typeface="Arial" panose="020B0604020202020204" pitchFamily="34" charset="0"/>
                        <a:cs typeface="Arial" panose="020B0604020202020204" pitchFamily="34" charset="0"/>
                      </a:endParaRPr>
                    </a:p>
                    <a:p>
                      <a:pPr algn="ctr">
                        <a:lnSpc>
                          <a:spcPct val="107000"/>
                        </a:lnSpc>
                        <a:spcAft>
                          <a:spcPts val="800"/>
                        </a:spcAft>
                        <a:buNone/>
                      </a:pPr>
                      <a:r>
                        <a:rPr lang="ro-RO" sz="2000">
                          <a:effectLst/>
                          <a:latin typeface="Arial" panose="020B0604020202020204" pitchFamily="34" charset="0"/>
                          <a:cs typeface="Arial" panose="020B0604020202020204" pitchFamily="34" charset="0"/>
                        </a:rPr>
                        <a:t>5.47</a:t>
                      </a:r>
                      <a:endParaRPr lang="en-US" sz="2000">
                        <a:effectLst/>
                        <a:latin typeface="Arial" panose="020B0604020202020204" pitchFamily="34" charset="0"/>
                        <a:cs typeface="Arial" panose="020B0604020202020204" pitchFamily="34" charset="0"/>
                      </a:endParaRPr>
                    </a:p>
                    <a:p>
                      <a:pPr algn="ctr">
                        <a:lnSpc>
                          <a:spcPct val="107000"/>
                        </a:lnSpc>
                        <a:spcAft>
                          <a:spcPts val="800"/>
                        </a:spcAft>
                        <a:buNone/>
                      </a:pPr>
                      <a:r>
                        <a:rPr lang="ro-RO" sz="2000">
                          <a:effectLst/>
                          <a:latin typeface="Arial" panose="020B0604020202020204" pitchFamily="34" charset="0"/>
                          <a:cs typeface="Arial" panose="020B0604020202020204" pitchFamily="34" charset="0"/>
                        </a:rPr>
                        <a:t>9.99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1.23</a:t>
                      </a:r>
                      <a:endParaRPr lang="en-US" sz="2000">
                        <a:effectLst/>
                        <a:latin typeface="Arial" panose="020B0604020202020204" pitchFamily="34" charset="0"/>
                        <a:cs typeface="Arial" panose="020B0604020202020204" pitchFamily="34" charset="0"/>
                      </a:endParaRPr>
                    </a:p>
                    <a:p>
                      <a:pPr algn="ctr">
                        <a:lnSpc>
                          <a:spcPct val="107000"/>
                        </a:lnSpc>
                        <a:spcAft>
                          <a:spcPts val="800"/>
                        </a:spcAft>
                        <a:buNone/>
                      </a:pPr>
                      <a:r>
                        <a:rPr lang="ro-RO" sz="2000">
                          <a:effectLst/>
                          <a:latin typeface="Arial" panose="020B0604020202020204" pitchFamily="34" charset="0"/>
                          <a:cs typeface="Arial" panose="020B0604020202020204" pitchFamily="34" charset="0"/>
                        </a:rPr>
                        <a:t>2.74</a:t>
                      </a:r>
                      <a:endParaRPr lang="en-US" sz="2000">
                        <a:effectLst/>
                        <a:latin typeface="Arial" panose="020B0604020202020204" pitchFamily="34" charset="0"/>
                        <a:cs typeface="Arial" panose="020B0604020202020204" pitchFamily="34" charset="0"/>
                      </a:endParaRPr>
                    </a:p>
                    <a:p>
                      <a:pPr algn="ctr">
                        <a:lnSpc>
                          <a:spcPct val="107000"/>
                        </a:lnSpc>
                        <a:spcAft>
                          <a:spcPts val="800"/>
                        </a:spcAft>
                        <a:buNone/>
                      </a:pPr>
                      <a:r>
                        <a:rPr lang="ro-RO" sz="2000">
                          <a:effectLst/>
                          <a:latin typeface="Arial" panose="020B0604020202020204" pitchFamily="34" charset="0"/>
                          <a:cs typeface="Arial" panose="020B0604020202020204" pitchFamily="34" charset="0"/>
                        </a:rPr>
                        <a:t>5.00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dirty="0">
                          <a:effectLst/>
                          <a:latin typeface="Arial" panose="020B0604020202020204" pitchFamily="34" charset="0"/>
                          <a:cs typeface="Arial" panose="020B0604020202020204" pitchFamily="34" charset="0"/>
                        </a:rPr>
                        <a:t>17.7</a:t>
                      </a:r>
                      <a:endParaRPr lang="en-US" sz="2000" dirty="0">
                        <a:effectLst/>
                        <a:latin typeface="Arial" panose="020B0604020202020204" pitchFamily="34" charset="0"/>
                        <a:cs typeface="Arial" panose="020B0604020202020204" pitchFamily="34" charset="0"/>
                      </a:endParaRPr>
                    </a:p>
                    <a:p>
                      <a:pPr algn="ctr">
                        <a:lnSpc>
                          <a:spcPct val="107000"/>
                        </a:lnSpc>
                        <a:spcAft>
                          <a:spcPts val="800"/>
                        </a:spcAft>
                        <a:buNone/>
                      </a:pPr>
                      <a:r>
                        <a:rPr lang="ro-RO" sz="2000" dirty="0">
                          <a:effectLst/>
                          <a:latin typeface="Arial" panose="020B0604020202020204" pitchFamily="34" charset="0"/>
                          <a:cs typeface="Arial" panose="020B0604020202020204" pitchFamily="34" charset="0"/>
                        </a:rPr>
                        <a:t>40.3</a:t>
                      </a:r>
                      <a:endParaRPr lang="en-US" sz="2000" dirty="0">
                        <a:effectLst/>
                        <a:latin typeface="Arial" panose="020B0604020202020204" pitchFamily="34" charset="0"/>
                        <a:cs typeface="Arial" panose="020B0604020202020204" pitchFamily="34" charset="0"/>
                      </a:endParaRPr>
                    </a:p>
                    <a:p>
                      <a:pPr algn="ctr">
                        <a:lnSpc>
                          <a:spcPct val="107000"/>
                        </a:lnSpc>
                        <a:spcAft>
                          <a:spcPts val="800"/>
                        </a:spcAft>
                        <a:buNone/>
                      </a:pPr>
                      <a:r>
                        <a:rPr lang="ro-RO" sz="2000" dirty="0">
                          <a:effectLst/>
                          <a:latin typeface="Arial" panose="020B0604020202020204" pitchFamily="34" charset="0"/>
                          <a:cs typeface="Arial" panose="020B0604020202020204" pitchFamily="34" charset="0"/>
                        </a:rPr>
                        <a:t>74.4</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59935035"/>
                  </a:ext>
                </a:extLst>
              </a:tr>
            </a:tbl>
          </a:graphicData>
        </a:graphic>
      </p:graphicFrame>
      <p:graphicFrame>
        <p:nvGraphicFramePr>
          <p:cNvPr id="6" name="Table 5">
            <a:extLst>
              <a:ext uri="{FF2B5EF4-FFF2-40B4-BE49-F238E27FC236}">
                <a16:creationId xmlns:a16="http://schemas.microsoft.com/office/drawing/2014/main" id="{D873D727-22D6-BFC3-E3B3-0D81921BA09A}"/>
              </a:ext>
            </a:extLst>
          </p:cNvPr>
          <p:cNvGraphicFramePr>
            <a:graphicFrameLocks noGrp="1"/>
          </p:cNvGraphicFramePr>
          <p:nvPr>
            <p:extLst>
              <p:ext uri="{D42A27DB-BD31-4B8C-83A1-F6EECF244321}">
                <p14:modId xmlns:p14="http://schemas.microsoft.com/office/powerpoint/2010/main" val="2935098188"/>
              </p:ext>
            </p:extLst>
          </p:nvPr>
        </p:nvGraphicFramePr>
        <p:xfrm>
          <a:off x="19907248" y="19490631"/>
          <a:ext cx="10761488" cy="4403601"/>
        </p:xfrm>
        <a:graphic>
          <a:graphicData uri="http://schemas.openxmlformats.org/drawingml/2006/table">
            <a:tbl>
              <a:tblPr firstRow="1" firstCol="1" bandRow="1">
                <a:tableStyleId>{5C22544A-7EE6-4342-B048-85BDC9FD1C3A}</a:tableStyleId>
              </a:tblPr>
              <a:tblGrid>
                <a:gridCol w="878138">
                  <a:extLst>
                    <a:ext uri="{9D8B030D-6E8A-4147-A177-3AD203B41FA5}">
                      <a16:colId xmlns:a16="http://schemas.microsoft.com/office/drawing/2014/main" val="573608515"/>
                    </a:ext>
                  </a:extLst>
                </a:gridCol>
                <a:gridCol w="3374803">
                  <a:extLst>
                    <a:ext uri="{9D8B030D-6E8A-4147-A177-3AD203B41FA5}">
                      <a16:colId xmlns:a16="http://schemas.microsoft.com/office/drawing/2014/main" val="3127708206"/>
                    </a:ext>
                  </a:extLst>
                </a:gridCol>
                <a:gridCol w="1764884">
                  <a:extLst>
                    <a:ext uri="{9D8B030D-6E8A-4147-A177-3AD203B41FA5}">
                      <a16:colId xmlns:a16="http://schemas.microsoft.com/office/drawing/2014/main" val="2392955974"/>
                    </a:ext>
                  </a:extLst>
                </a:gridCol>
                <a:gridCol w="1553959">
                  <a:extLst>
                    <a:ext uri="{9D8B030D-6E8A-4147-A177-3AD203B41FA5}">
                      <a16:colId xmlns:a16="http://schemas.microsoft.com/office/drawing/2014/main" val="623769918"/>
                    </a:ext>
                  </a:extLst>
                </a:gridCol>
                <a:gridCol w="1594852">
                  <a:extLst>
                    <a:ext uri="{9D8B030D-6E8A-4147-A177-3AD203B41FA5}">
                      <a16:colId xmlns:a16="http://schemas.microsoft.com/office/drawing/2014/main" val="3497062970"/>
                    </a:ext>
                  </a:extLst>
                </a:gridCol>
                <a:gridCol w="1594852">
                  <a:extLst>
                    <a:ext uri="{9D8B030D-6E8A-4147-A177-3AD203B41FA5}">
                      <a16:colId xmlns:a16="http://schemas.microsoft.com/office/drawing/2014/main" val="753582551"/>
                    </a:ext>
                  </a:extLst>
                </a:gridCol>
              </a:tblGrid>
              <a:tr h="1022482">
                <a:tc>
                  <a:txBody>
                    <a:bodyPr/>
                    <a:lstStyle/>
                    <a:p>
                      <a:pPr algn="ctr">
                        <a:lnSpc>
                          <a:spcPct val="107000"/>
                        </a:lnSpc>
                        <a:spcAft>
                          <a:spcPts val="800"/>
                        </a:spcAft>
                        <a:buNone/>
                      </a:pPr>
                      <a:r>
                        <a:rPr lang="ro-RO" sz="2000" dirty="0">
                          <a:effectLst/>
                          <a:latin typeface="Arial" panose="020B0604020202020204" pitchFamily="34" charset="0"/>
                          <a:cs typeface="Arial" panose="020B0604020202020204" pitchFamily="34" charset="0"/>
                        </a:rPr>
                        <a:t>Nr. var.</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ro-RO" sz="20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cs typeface="Arial" panose="020B0604020202020204" pitchFamily="34" charset="0"/>
                      </a:endParaRPr>
                    </a:p>
                    <a:p>
                      <a:pPr algn="ctr">
                        <a:lnSpc>
                          <a:spcPct val="107000"/>
                        </a:lnSpc>
                        <a:spcAft>
                          <a:spcPts val="800"/>
                        </a:spcAft>
                        <a:buNone/>
                      </a:pPr>
                      <a:r>
                        <a:rPr lang="ro-RO" sz="2000" dirty="0">
                          <a:effectLst/>
                          <a:latin typeface="Arial" panose="020B0604020202020204" pitchFamily="34" charset="0"/>
                          <a:cs typeface="Arial" panose="020B0604020202020204" pitchFamily="34" charset="0"/>
                        </a:rPr>
                        <a:t>Variante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Doze la mp și pe</a:t>
                      </a:r>
                      <a:endParaRPr lang="en-US" sz="2000">
                        <a:effectLst/>
                        <a:latin typeface="Arial" panose="020B0604020202020204" pitchFamily="34" charset="0"/>
                        <a:cs typeface="Arial" panose="020B0604020202020204" pitchFamily="34" charset="0"/>
                      </a:endParaRPr>
                    </a:p>
                    <a:p>
                      <a:pPr algn="ctr">
                        <a:lnSpc>
                          <a:spcPct val="107000"/>
                        </a:lnSpc>
                        <a:spcAft>
                          <a:spcPts val="800"/>
                        </a:spcAft>
                        <a:buNone/>
                      </a:pPr>
                      <a:r>
                        <a:rPr lang="ro-RO" sz="2000">
                          <a:effectLst/>
                          <a:latin typeface="Arial" panose="020B0604020202020204" pitchFamily="34" charset="0"/>
                          <a:cs typeface="Arial" panose="020B0604020202020204" pitchFamily="34" charset="0"/>
                        </a:rPr>
                        <a:t>plante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Proteină brută,%</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Ulei,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Umiditate semințe,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03430064"/>
                  </a:ext>
                </a:extLst>
              </a:tr>
              <a:tr h="387466">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dirty="0">
                          <a:effectLst/>
                          <a:latin typeface="Arial" panose="020B0604020202020204" pitchFamily="34" charset="0"/>
                          <a:cs typeface="Arial" panose="020B0604020202020204" pitchFamily="34" charset="0"/>
                        </a:rPr>
                        <a:t>Rocă P+ Bio 1</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23g+0.5%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16.2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38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10.2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32166376"/>
                  </a:ext>
                </a:extLst>
              </a:tr>
              <a:tr h="387466">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dirty="0">
                          <a:effectLst/>
                          <a:latin typeface="Arial" panose="020B0604020202020204" pitchFamily="34" charset="0"/>
                          <a:cs typeface="Arial" panose="020B0604020202020204" pitchFamily="34" charset="0"/>
                        </a:rPr>
                        <a:t>Rocă P+ Bio 2</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23g+0.5%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16.3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39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11.5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65445056"/>
                  </a:ext>
                </a:extLst>
              </a:tr>
              <a:tr h="387466">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dirty="0">
                          <a:effectLst/>
                          <a:latin typeface="Arial" panose="020B0604020202020204" pitchFamily="34" charset="0"/>
                          <a:cs typeface="Arial" panose="020B0604020202020204" pitchFamily="34" charset="0"/>
                        </a:rPr>
                        <a:t>Rocă P+ Bio 3</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dirty="0">
                          <a:effectLst/>
                          <a:latin typeface="Arial" panose="020B0604020202020204" pitchFamily="34" charset="0"/>
                          <a:cs typeface="Arial" panose="020B0604020202020204" pitchFamily="34" charset="0"/>
                        </a:rPr>
                        <a:t>23g+0.5%</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16.1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40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10.7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86990888"/>
                  </a:ext>
                </a:extLst>
              </a:tr>
              <a:tr h="387466">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dirty="0">
                          <a:effectLst/>
                          <a:latin typeface="Arial" panose="020B0604020202020204" pitchFamily="34" charset="0"/>
                          <a:cs typeface="Arial" panose="020B0604020202020204" pitchFamily="34" charset="0"/>
                        </a:rPr>
                        <a:t>Rocă P+ Bio 4</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23g+0.5%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16.4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38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10.7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70058113"/>
                  </a:ext>
                </a:extLst>
              </a:tr>
              <a:tr h="387466">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dirty="0">
                          <a:effectLst/>
                          <a:latin typeface="Arial" panose="020B0604020202020204" pitchFamily="34" charset="0"/>
                          <a:cs typeface="Arial" panose="020B0604020202020204" pitchFamily="34" charset="0"/>
                        </a:rPr>
                        <a:t>Rocă P+ Inocul</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23g+0.1%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16.3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41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10.6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58458653"/>
                  </a:ext>
                </a:extLst>
              </a:tr>
              <a:tr h="387466">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Rocă P</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dirty="0">
                          <a:effectLst/>
                          <a:latin typeface="Arial" panose="020B0604020202020204" pitchFamily="34" charset="0"/>
                          <a:cs typeface="Arial" panose="020B0604020202020204" pitchFamily="34" charset="0"/>
                        </a:rPr>
                        <a:t>23g</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16.2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40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13.1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25752176"/>
                  </a:ext>
                </a:extLst>
              </a:tr>
              <a:tr h="1022482">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cs typeface="Arial" panose="020B0604020202020204" pitchFamily="34" charset="0"/>
                      </a:endParaRPr>
                    </a:p>
                    <a:p>
                      <a:pPr algn="ctr">
                        <a:lnSpc>
                          <a:spcPct val="107000"/>
                        </a:lnSpc>
                        <a:spcAft>
                          <a:spcPts val="800"/>
                        </a:spcAft>
                        <a:buNone/>
                      </a:pPr>
                      <a:r>
                        <a:rPr lang="ro-RO" sz="2000">
                          <a:effectLst/>
                          <a:latin typeface="Arial" panose="020B0604020202020204" pitchFamily="34" charset="0"/>
                          <a:cs typeface="Arial" panose="020B0604020202020204" pitchFamily="34" charset="0"/>
                        </a:rPr>
                        <a:t>Valori normale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cs typeface="Arial" panose="020B0604020202020204" pitchFamily="34" charset="0"/>
                      </a:endParaRPr>
                    </a:p>
                    <a:p>
                      <a:pPr algn="ctr">
                        <a:lnSpc>
                          <a:spcPct val="107000"/>
                        </a:lnSpc>
                        <a:spcAft>
                          <a:spcPts val="800"/>
                        </a:spcAft>
                        <a:buNone/>
                      </a:pPr>
                      <a:r>
                        <a:rPr lang="ro-RO" sz="2000" dirty="0">
                          <a:effectLst/>
                          <a:latin typeface="Arial" panose="020B0604020202020204" pitchFamily="34" charset="0"/>
                          <a:cs typeface="Arial" panose="020B0604020202020204" pitchFamily="34" charset="0"/>
                        </a:rPr>
                        <a:t>16,3</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ro-RO" sz="20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cs typeface="Arial" panose="020B0604020202020204" pitchFamily="34" charset="0"/>
                      </a:endParaRPr>
                    </a:p>
                    <a:p>
                      <a:pPr algn="ctr">
                        <a:lnSpc>
                          <a:spcPct val="107000"/>
                        </a:lnSpc>
                        <a:spcAft>
                          <a:spcPts val="800"/>
                        </a:spcAft>
                        <a:buNone/>
                      </a:pPr>
                      <a:r>
                        <a:rPr lang="ro-RO" sz="2000" dirty="0">
                          <a:effectLst/>
                          <a:latin typeface="Arial" panose="020B0604020202020204" pitchFamily="34" charset="0"/>
                          <a:cs typeface="Arial" panose="020B0604020202020204" pitchFamily="34" charset="0"/>
                        </a:rPr>
                        <a:t>39</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ro-RO" sz="20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cs typeface="Arial" panose="020B0604020202020204" pitchFamily="34" charset="0"/>
                      </a:endParaRPr>
                    </a:p>
                    <a:p>
                      <a:pPr>
                        <a:lnSpc>
                          <a:spcPct val="107000"/>
                        </a:lnSpc>
                        <a:spcAft>
                          <a:spcPts val="800"/>
                        </a:spcAft>
                        <a:buNone/>
                      </a:pPr>
                      <a:r>
                        <a:rPr lang="ro-RO" sz="2000" dirty="0">
                          <a:effectLst/>
                          <a:latin typeface="Arial" panose="020B0604020202020204" pitchFamily="34" charset="0"/>
                          <a:cs typeface="Arial" panose="020B0604020202020204" pitchFamily="34" charset="0"/>
                        </a:rPr>
                        <a:t>     11,5</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76402773"/>
                  </a:ext>
                </a:extLst>
              </a:tr>
            </a:tbl>
          </a:graphicData>
        </a:graphic>
      </p:graphicFrame>
      <p:sp>
        <p:nvSpPr>
          <p:cNvPr id="8" name="TextBox 7">
            <a:extLst>
              <a:ext uri="{FF2B5EF4-FFF2-40B4-BE49-F238E27FC236}">
                <a16:creationId xmlns:a16="http://schemas.microsoft.com/office/drawing/2014/main" id="{EEF88374-A1A5-AA02-9DD0-39AC345025E7}"/>
              </a:ext>
            </a:extLst>
          </p:cNvPr>
          <p:cNvSpPr txBox="1"/>
          <p:nvPr/>
        </p:nvSpPr>
        <p:spPr>
          <a:xfrm>
            <a:off x="2348915" y="26081151"/>
            <a:ext cx="9985236" cy="458780"/>
          </a:xfrm>
          <a:prstGeom prst="rect">
            <a:avLst/>
          </a:prstGeom>
          <a:noFill/>
        </p:spPr>
        <p:txBody>
          <a:bodyPr wrap="square">
            <a:spAutoFit/>
          </a:bodyPr>
          <a:lstStyle/>
          <a:p>
            <a:pPr algn="ctr">
              <a:lnSpc>
                <a:spcPct val="107000"/>
              </a:lnSpc>
              <a:spcAft>
                <a:spcPts val="800"/>
              </a:spcAft>
              <a:buNone/>
              <a:tabLst>
                <a:tab pos="1501140" algn="l"/>
              </a:tabLst>
            </a:pPr>
            <a:r>
              <a:rPr lang="ro-MD" sz="2400" dirty="0">
                <a:effectLst/>
                <a:latin typeface="Arial" panose="020B0604020202020204" pitchFamily="34" charset="0"/>
                <a:ea typeface="Calibri" panose="020F0502020204030204" pitchFamily="34" charset="0"/>
                <a:cs typeface="Arial" panose="020B0604020202020204" pitchFamily="34" charset="0"/>
              </a:rPr>
              <a:t>Tabel.2 Rezultatele aplicării tratamentelor în cultura de floarea-soarelui</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59B8DF4-01AE-5B43-89DB-5259CB322BA6}"/>
              </a:ext>
            </a:extLst>
          </p:cNvPr>
          <p:cNvSpPr txBox="1"/>
          <p:nvPr/>
        </p:nvSpPr>
        <p:spPr>
          <a:xfrm>
            <a:off x="20282693" y="18972895"/>
            <a:ext cx="10056900" cy="461665"/>
          </a:xfrm>
          <a:prstGeom prst="rect">
            <a:avLst/>
          </a:prstGeom>
          <a:noFill/>
        </p:spPr>
        <p:txBody>
          <a:bodyPr wrap="square">
            <a:spAutoFit/>
          </a:bodyPr>
          <a:lstStyle/>
          <a:p>
            <a:pPr algn="ctr"/>
            <a:r>
              <a:rPr lang="ro-MD" sz="2400" dirty="0">
                <a:effectLst/>
                <a:latin typeface="Arial" panose="020B0604020202020204" pitchFamily="34" charset="0"/>
                <a:ea typeface="Calibri" panose="020F0502020204030204" pitchFamily="34" charset="0"/>
                <a:cs typeface="Arial" panose="020B0604020202020204" pitchFamily="34" charset="0"/>
              </a:rPr>
              <a:t>Tabel.3 Evaluarea calității semințelor în funcție de tratamentele aplicate</a:t>
            </a:r>
            <a:endParaRPr lang="en-US" sz="2400" dirty="0">
              <a:latin typeface="Arial" panose="020B0604020202020204" pitchFamily="34" charset="0"/>
              <a:cs typeface="Arial" panose="020B0604020202020204" pitchFamily="34" charset="0"/>
            </a:endParaRPr>
          </a:p>
        </p:txBody>
      </p:sp>
      <p:pic>
        <p:nvPicPr>
          <p:cNvPr id="11" name="Picture 10" descr="A close-up of a sunflower&#10;&#10;AI-generated content may be incorrect.">
            <a:extLst>
              <a:ext uri="{FF2B5EF4-FFF2-40B4-BE49-F238E27FC236}">
                <a16:creationId xmlns:a16="http://schemas.microsoft.com/office/drawing/2014/main" id="{37E6228D-A083-6F65-1A5B-13666304DF9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9009407" y="19109777"/>
            <a:ext cx="5124575" cy="3650669"/>
          </a:xfrm>
          <a:prstGeom prst="rect">
            <a:avLst/>
          </a:prstGeom>
          <a:noFill/>
          <a:ln w="6350">
            <a:solidFill>
              <a:sysClr val="windowText" lastClr="000000"/>
            </a:solidFill>
          </a:ln>
        </p:spPr>
      </p:pic>
      <p:pic>
        <p:nvPicPr>
          <p:cNvPr id="13" name="Picture 12" descr="A field of dried sunflowers&#10;&#10;AI-generated content may be incorrect.">
            <a:extLst>
              <a:ext uri="{FF2B5EF4-FFF2-40B4-BE49-F238E27FC236}">
                <a16:creationId xmlns:a16="http://schemas.microsoft.com/office/drawing/2014/main" id="{0BB3F19D-4C02-5036-B69A-3B604309EA4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54710" y="22783165"/>
            <a:ext cx="5124575" cy="3650669"/>
          </a:xfrm>
          <a:prstGeom prst="rect">
            <a:avLst/>
          </a:prstGeom>
          <a:noFill/>
          <a:ln w="3175">
            <a:solidFill>
              <a:sysClr val="windowText" lastClr="000000"/>
            </a:solidFill>
          </a:ln>
        </p:spPr>
      </p:pic>
      <p:sp>
        <p:nvSpPr>
          <p:cNvPr id="28" name="TextBox 27">
            <a:extLst>
              <a:ext uri="{FF2B5EF4-FFF2-40B4-BE49-F238E27FC236}">
                <a16:creationId xmlns:a16="http://schemas.microsoft.com/office/drawing/2014/main" id="{12E83238-E39B-9AFF-77C5-B0C920780A16}"/>
              </a:ext>
            </a:extLst>
          </p:cNvPr>
          <p:cNvSpPr txBox="1"/>
          <p:nvPr/>
        </p:nvSpPr>
        <p:spPr>
          <a:xfrm>
            <a:off x="14104548" y="20589757"/>
            <a:ext cx="3920444" cy="830997"/>
          </a:xfrm>
          <a:prstGeom prst="rect">
            <a:avLst/>
          </a:prstGeom>
          <a:noFill/>
        </p:spPr>
        <p:txBody>
          <a:bodyPr wrap="square">
            <a:spAutoFit/>
          </a:bodyPr>
          <a:lstStyle/>
          <a:p>
            <a:pPr algn="ctr"/>
            <a:r>
              <a:rPr lang="ro-MD" sz="2400" dirty="0">
                <a:effectLst/>
                <a:latin typeface="Arial" panose="020B0604020202020204" pitchFamily="34" charset="0"/>
                <a:ea typeface="Calibri" panose="020F0502020204030204" pitchFamily="34" charset="0"/>
                <a:cs typeface="Arial" panose="020B0604020202020204" pitchFamily="34" charset="0"/>
              </a:rPr>
              <a:t>Foto.1. Floarea-soarelui în faza de înflorit</a:t>
            </a:r>
            <a:endParaRPr lang="en-US" sz="24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4D038441-FCB1-6901-D14E-8450CE42FACE}"/>
              </a:ext>
            </a:extLst>
          </p:cNvPr>
          <p:cNvSpPr txBox="1"/>
          <p:nvPr/>
        </p:nvSpPr>
        <p:spPr>
          <a:xfrm>
            <a:off x="9938051" y="24193000"/>
            <a:ext cx="3816659" cy="830997"/>
          </a:xfrm>
          <a:prstGeom prst="rect">
            <a:avLst/>
          </a:prstGeom>
          <a:noFill/>
        </p:spPr>
        <p:txBody>
          <a:bodyPr wrap="square">
            <a:spAutoFit/>
          </a:bodyPr>
          <a:lstStyle/>
          <a:p>
            <a:pPr algn="ctr"/>
            <a:r>
              <a:rPr lang="ro-MD" sz="2400" dirty="0">
                <a:effectLst/>
                <a:latin typeface="Arial" panose="020B0604020202020204" pitchFamily="34" charset="0"/>
                <a:ea typeface="Calibri" panose="020F0502020204030204" pitchFamily="34" charset="0"/>
                <a:cs typeface="Arial" panose="020B0604020202020204" pitchFamily="34" charset="0"/>
              </a:rPr>
              <a:t>Foto.2. Floarea-soarelui în faza de maturitate</a:t>
            </a:r>
            <a:endParaRPr lang="en-US" sz="2400" dirty="0">
              <a:latin typeface="Arial" panose="020B0604020202020204" pitchFamily="34" charset="0"/>
              <a:cs typeface="Arial" panose="020B0604020202020204" pitchFamily="34" charset="0"/>
            </a:endParaRPr>
          </a:p>
        </p:txBody>
      </p:sp>
      <p:graphicFrame>
        <p:nvGraphicFramePr>
          <p:cNvPr id="31" name="Chart 30">
            <a:extLst>
              <a:ext uri="{FF2B5EF4-FFF2-40B4-BE49-F238E27FC236}">
                <a16:creationId xmlns:a16="http://schemas.microsoft.com/office/drawing/2014/main" id="{9C238EE6-C870-4E76-9DBD-E75932FA65F4}"/>
              </a:ext>
            </a:extLst>
          </p:cNvPr>
          <p:cNvGraphicFramePr/>
          <p:nvPr>
            <p:extLst>
              <p:ext uri="{D42A27DB-BD31-4B8C-83A1-F6EECF244321}">
                <p14:modId xmlns:p14="http://schemas.microsoft.com/office/powerpoint/2010/main" val="398411939"/>
              </p:ext>
            </p:extLst>
          </p:nvPr>
        </p:nvGraphicFramePr>
        <p:xfrm>
          <a:off x="14045112" y="27008605"/>
          <a:ext cx="4866763" cy="342467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2" name="Chart 31">
            <a:extLst>
              <a:ext uri="{FF2B5EF4-FFF2-40B4-BE49-F238E27FC236}">
                <a16:creationId xmlns:a16="http://schemas.microsoft.com/office/drawing/2014/main" id="{7678D340-C235-431C-91A1-5E2B15AF7FD6}"/>
              </a:ext>
            </a:extLst>
          </p:cNvPr>
          <p:cNvGraphicFramePr/>
          <p:nvPr>
            <p:extLst>
              <p:ext uri="{D42A27DB-BD31-4B8C-83A1-F6EECF244321}">
                <p14:modId xmlns:p14="http://schemas.microsoft.com/office/powerpoint/2010/main" val="2304720606"/>
              </p:ext>
            </p:extLst>
          </p:nvPr>
        </p:nvGraphicFramePr>
        <p:xfrm>
          <a:off x="19907248" y="24278678"/>
          <a:ext cx="4866763" cy="342467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Chart 32">
            <a:extLst>
              <a:ext uri="{FF2B5EF4-FFF2-40B4-BE49-F238E27FC236}">
                <a16:creationId xmlns:a16="http://schemas.microsoft.com/office/drawing/2014/main" id="{150861AC-3EFB-492C-B7C4-68121692A85F}"/>
              </a:ext>
            </a:extLst>
          </p:cNvPr>
          <p:cNvGraphicFramePr/>
          <p:nvPr>
            <p:extLst>
              <p:ext uri="{D42A27DB-BD31-4B8C-83A1-F6EECF244321}">
                <p14:modId xmlns:p14="http://schemas.microsoft.com/office/powerpoint/2010/main" val="3207686574"/>
              </p:ext>
            </p:extLst>
          </p:nvPr>
        </p:nvGraphicFramePr>
        <p:xfrm>
          <a:off x="19923543" y="28717031"/>
          <a:ext cx="4866763" cy="342467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4" name="Chart 33">
            <a:extLst>
              <a:ext uri="{FF2B5EF4-FFF2-40B4-BE49-F238E27FC236}">
                <a16:creationId xmlns:a16="http://schemas.microsoft.com/office/drawing/2014/main" id="{FBE9D982-CCB7-482D-B838-2291AAFAD012}"/>
              </a:ext>
            </a:extLst>
          </p:cNvPr>
          <p:cNvGraphicFramePr/>
          <p:nvPr>
            <p:extLst>
              <p:ext uri="{D42A27DB-BD31-4B8C-83A1-F6EECF244321}">
                <p14:modId xmlns:p14="http://schemas.microsoft.com/office/powerpoint/2010/main" val="3710891688"/>
              </p:ext>
            </p:extLst>
          </p:nvPr>
        </p:nvGraphicFramePr>
        <p:xfrm>
          <a:off x="25801976" y="26967475"/>
          <a:ext cx="4866762" cy="3424679"/>
        </p:xfrm>
        <a:graphic>
          <a:graphicData uri="http://schemas.openxmlformats.org/drawingml/2006/chart">
            <c:chart xmlns:c="http://schemas.openxmlformats.org/drawingml/2006/chart" xmlns:r="http://schemas.openxmlformats.org/officeDocument/2006/relationships" r:id="rId8"/>
          </a:graphicData>
        </a:graphic>
      </p:graphicFrame>
      <p:sp>
        <p:nvSpPr>
          <p:cNvPr id="37" name="TextBox 36">
            <a:extLst>
              <a:ext uri="{FF2B5EF4-FFF2-40B4-BE49-F238E27FC236}">
                <a16:creationId xmlns:a16="http://schemas.microsoft.com/office/drawing/2014/main" id="{E7A99F13-B8A0-D896-91EB-6FA5B0649685}"/>
              </a:ext>
            </a:extLst>
          </p:cNvPr>
          <p:cNvSpPr txBox="1"/>
          <p:nvPr/>
        </p:nvSpPr>
        <p:spPr>
          <a:xfrm>
            <a:off x="13328054" y="30495158"/>
            <a:ext cx="5945173" cy="830997"/>
          </a:xfrm>
          <a:prstGeom prst="rect">
            <a:avLst/>
          </a:prstGeom>
          <a:noFill/>
        </p:spPr>
        <p:txBody>
          <a:bodyPr wrap="square">
            <a:spAutoFit/>
          </a:bodyPr>
          <a:lstStyle/>
          <a:p>
            <a:pPr algn="ctr"/>
            <a:r>
              <a:rPr lang="ro-MD" sz="2400" dirty="0">
                <a:effectLst/>
                <a:latin typeface="Arial" panose="020B0604020202020204" pitchFamily="34" charset="0"/>
                <a:ea typeface="Calibri" panose="020F0502020204030204" pitchFamily="34" charset="0"/>
                <a:cs typeface="Arial" panose="020B0604020202020204" pitchFamily="34" charset="0"/>
              </a:rPr>
              <a:t>Fig.1. Corelația dintre biomasă capitula si biomasa capitule goale</a:t>
            </a:r>
            <a:endParaRPr lang="en-US" sz="2400"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7EE8FA68-A7A3-A9D0-493F-BF3BAF06E5E7}"/>
              </a:ext>
            </a:extLst>
          </p:cNvPr>
          <p:cNvSpPr txBox="1"/>
          <p:nvPr/>
        </p:nvSpPr>
        <p:spPr>
          <a:xfrm>
            <a:off x="18879285" y="27789051"/>
            <a:ext cx="6955280" cy="458780"/>
          </a:xfrm>
          <a:prstGeom prst="rect">
            <a:avLst/>
          </a:prstGeom>
          <a:noFill/>
        </p:spPr>
        <p:txBody>
          <a:bodyPr wrap="square">
            <a:spAutoFit/>
          </a:bodyPr>
          <a:lstStyle/>
          <a:p>
            <a:pPr algn="ctr">
              <a:lnSpc>
                <a:spcPct val="107000"/>
              </a:lnSpc>
              <a:spcAft>
                <a:spcPts val="800"/>
              </a:spcAft>
              <a:buNone/>
            </a:pPr>
            <a:r>
              <a:rPr lang="ro-MD" sz="2400" dirty="0">
                <a:effectLst/>
                <a:latin typeface="Arial" panose="020B0604020202020204" pitchFamily="34" charset="0"/>
                <a:ea typeface="Calibri" panose="020F0502020204030204" pitchFamily="34" charset="0"/>
                <a:cs typeface="Arial" panose="020B0604020202020204" pitchFamily="34" charset="0"/>
              </a:rPr>
              <a:t>Fig.2. Corelația dintre biomasa capitule si MMB</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FEA9B34B-048C-B6FF-046F-A667119ECA30}"/>
              </a:ext>
            </a:extLst>
          </p:cNvPr>
          <p:cNvSpPr txBox="1"/>
          <p:nvPr/>
        </p:nvSpPr>
        <p:spPr>
          <a:xfrm>
            <a:off x="18198793" y="32122863"/>
            <a:ext cx="8283672" cy="461665"/>
          </a:xfrm>
          <a:prstGeom prst="rect">
            <a:avLst/>
          </a:prstGeom>
          <a:noFill/>
        </p:spPr>
        <p:txBody>
          <a:bodyPr wrap="square">
            <a:spAutoFit/>
          </a:bodyPr>
          <a:lstStyle/>
          <a:p>
            <a:pPr algn="ctr"/>
            <a:r>
              <a:rPr lang="ro-MD" sz="2400" dirty="0">
                <a:effectLst/>
                <a:latin typeface="Arial" panose="020B0604020202020204" pitchFamily="34" charset="0"/>
                <a:ea typeface="Calibri" panose="020F0502020204030204" pitchFamily="34" charset="0"/>
                <a:cs typeface="Arial" panose="020B0604020202020204" pitchFamily="34" charset="0"/>
              </a:rPr>
              <a:t>Fig.3. Corelația dintre biomasă capitule și biomasă semințe</a:t>
            </a:r>
            <a:endParaRPr lang="en-US" sz="2400"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9F5344C3-0E1E-C890-C68A-1A24B6E39C48}"/>
              </a:ext>
            </a:extLst>
          </p:cNvPr>
          <p:cNvSpPr txBox="1"/>
          <p:nvPr/>
        </p:nvSpPr>
        <p:spPr>
          <a:xfrm>
            <a:off x="26125452" y="30506491"/>
            <a:ext cx="4361616" cy="853952"/>
          </a:xfrm>
          <a:prstGeom prst="rect">
            <a:avLst/>
          </a:prstGeom>
          <a:noFill/>
        </p:spPr>
        <p:txBody>
          <a:bodyPr wrap="square">
            <a:spAutoFit/>
          </a:bodyPr>
          <a:lstStyle/>
          <a:p>
            <a:pPr algn="ctr">
              <a:lnSpc>
                <a:spcPct val="107000"/>
              </a:lnSpc>
              <a:spcAft>
                <a:spcPts val="800"/>
              </a:spcAft>
              <a:buNone/>
            </a:pPr>
            <a:r>
              <a:rPr lang="ro-MD" sz="2400" dirty="0">
                <a:effectLst/>
                <a:latin typeface="Arial" panose="020B0604020202020204" pitchFamily="34" charset="0"/>
                <a:ea typeface="Calibri" panose="020F0502020204030204" pitchFamily="34" charset="0"/>
                <a:cs typeface="Arial" panose="020B0604020202020204" pitchFamily="34" charset="0"/>
              </a:rPr>
              <a:t>Fig.4. Corelația dintre biomasă capitule goale și MMB</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4" name="Picture 43">
            <a:extLst>
              <a:ext uri="{FF2B5EF4-FFF2-40B4-BE49-F238E27FC236}">
                <a16:creationId xmlns:a16="http://schemas.microsoft.com/office/drawing/2014/main" id="{38EBD316-FC9A-DDF4-3FBB-EB098AE1B7F3}"/>
              </a:ext>
            </a:extLst>
          </p:cNvPr>
          <p:cNvPicPr>
            <a:picLocks noChangeAspect="1"/>
          </p:cNvPicPr>
          <p:nvPr/>
        </p:nvPicPr>
        <p:blipFill>
          <a:blip r:embed="rId9"/>
          <a:stretch>
            <a:fillRect/>
          </a:stretch>
        </p:blipFill>
        <p:spPr>
          <a:xfrm>
            <a:off x="27055768" y="1136980"/>
            <a:ext cx="4208657" cy="3988411"/>
          </a:xfrm>
          <a:prstGeom prst="rect">
            <a:avLst/>
          </a:prstGeom>
        </p:spPr>
      </p:pic>
    </p:spTree>
    <p:extLst>
      <p:ext uri="{BB962C8B-B14F-4D97-AF65-F5344CB8AC3E}">
        <p14:creationId xmlns:p14="http://schemas.microsoft.com/office/powerpoint/2010/main" val="147823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67537" y="6550353"/>
            <a:ext cx="28901201" cy="1938992"/>
          </a:xfrm>
          <a:prstGeom prst="rect">
            <a:avLst/>
          </a:prstGeom>
          <a:noFill/>
        </p:spPr>
        <p:txBody>
          <a:bodyPr wrap="square" rtlCol="0">
            <a:spAutoFit/>
          </a:bodyPr>
          <a:lstStyle/>
          <a:p>
            <a:pPr algn="ctr"/>
            <a:r>
              <a:rPr lang="ro-MD" sz="6000" b="1" dirty="0">
                <a:solidFill>
                  <a:srgbClr val="000000"/>
                </a:solidFill>
                <a:latin typeface="Arial" panose="020B0604020202020204" pitchFamily="34" charset="0"/>
                <a:ea typeface="Calibri" panose="020F0502020204030204" pitchFamily="34" charset="0"/>
                <a:cs typeface="Arial" panose="020B0604020202020204" pitchFamily="34" charset="0"/>
              </a:rPr>
              <a:t>RESEARCH ON THE INFLUENCE OF BIOSTIMULANT APPLICATION ON THE YIELD POTENTIAL OF SUNFLOWER</a:t>
            </a:r>
          </a:p>
        </p:txBody>
      </p:sp>
      <p:sp>
        <p:nvSpPr>
          <p:cNvPr id="19" name="TextBox 18"/>
          <p:cNvSpPr txBox="1"/>
          <p:nvPr/>
        </p:nvSpPr>
        <p:spPr>
          <a:xfrm>
            <a:off x="1771853" y="8660612"/>
            <a:ext cx="28359197" cy="1337417"/>
          </a:xfrm>
          <a:prstGeom prst="rect">
            <a:avLst/>
          </a:prstGeom>
          <a:noFill/>
        </p:spPr>
        <p:txBody>
          <a:bodyPr wrap="square" rtlCol="0">
            <a:spAutoFit/>
          </a:bodyPr>
          <a:lstStyle/>
          <a:p>
            <a:pPr algn="r">
              <a:lnSpc>
                <a:spcPct val="107000"/>
              </a:lnSpc>
              <a:spcAft>
                <a:spcPts val="800"/>
              </a:spcAft>
              <a:buNone/>
              <a:tabLst>
                <a:tab pos="1501140" algn="l"/>
              </a:tabLst>
            </a:pPr>
            <a:r>
              <a:rPr lang="en-US" sz="3600" b="1" dirty="0">
                <a:solidFill>
                  <a:srgbClr val="000000"/>
                </a:solidFill>
                <a:latin typeface="Arial" panose="020B0604020202020204" pitchFamily="34" charset="0"/>
                <a:ea typeface="Calibri" panose="020F0502020204030204" pitchFamily="34" charset="0"/>
                <a:cs typeface="Arial" panose="020B0604020202020204" pitchFamily="34" charset="0"/>
              </a:rPr>
              <a:t>Diana Maria Popescu</a:t>
            </a:r>
            <a:r>
              <a:rPr lang="en-US" sz="3600" b="1" baseline="30000" dirty="0">
                <a:solidFill>
                  <a:srgbClr val="000000"/>
                </a:solidFill>
                <a:latin typeface="Arial" panose="020B0604020202020204" pitchFamily="34" charset="0"/>
                <a:ea typeface="Calibri" panose="020F0502020204030204" pitchFamily="34" charset="0"/>
                <a:cs typeface="Arial" panose="020B0604020202020204" pitchFamily="34" charset="0"/>
              </a:rPr>
              <a:t>1</a:t>
            </a:r>
            <a:r>
              <a:rPr lang="en-US" sz="3600" b="1" dirty="0">
                <a:solidFill>
                  <a:srgbClr val="000000"/>
                </a:solidFill>
                <a:latin typeface="Arial" panose="020B0604020202020204" pitchFamily="34" charset="0"/>
                <a:ea typeface="Calibri" panose="020F0502020204030204" pitchFamily="34" charset="0"/>
                <a:cs typeface="Arial" panose="020B0604020202020204" pitchFamily="34" charset="0"/>
              </a:rPr>
              <a:t>, Oana Daniela Badea</a:t>
            </a:r>
            <a:r>
              <a:rPr lang="en-US" sz="3600" b="1" baseline="30000" dirty="0">
                <a:solidFill>
                  <a:srgbClr val="000000"/>
                </a:solidFill>
                <a:latin typeface="Arial" panose="020B0604020202020204" pitchFamily="34" charset="0"/>
                <a:ea typeface="Calibri" panose="020F0502020204030204" pitchFamily="34" charset="0"/>
                <a:cs typeface="Arial" panose="020B0604020202020204" pitchFamily="34" charset="0"/>
              </a:rPr>
              <a:t>1</a:t>
            </a:r>
            <a:r>
              <a:rPr lang="en-US" sz="3600" b="1" dirty="0">
                <a:solidFill>
                  <a:srgbClr val="000000"/>
                </a:solidFill>
                <a:latin typeface="Arial" panose="020B0604020202020204" pitchFamily="34" charset="0"/>
                <a:ea typeface="Calibri" panose="020F0502020204030204" pitchFamily="34" charset="0"/>
                <a:cs typeface="Arial" panose="020B0604020202020204" pitchFamily="34" charset="0"/>
              </a:rPr>
              <a:t>, Ilie Cătălin Dinuță</a:t>
            </a:r>
            <a:r>
              <a:rPr lang="en-US" sz="3600" b="1" baseline="30000" dirty="0">
                <a:solidFill>
                  <a:srgbClr val="000000"/>
                </a:solidFill>
                <a:latin typeface="Arial" panose="020B0604020202020204" pitchFamily="34" charset="0"/>
                <a:ea typeface="Calibri" panose="020F0502020204030204" pitchFamily="34" charset="0"/>
                <a:cs typeface="Arial" panose="020B0604020202020204" pitchFamily="34" charset="0"/>
              </a:rPr>
              <a:t>1</a:t>
            </a:r>
            <a:r>
              <a:rPr lang="en-US" sz="3600" b="1" dirty="0">
                <a:solidFill>
                  <a:srgbClr val="000000"/>
                </a:solidFill>
                <a:latin typeface="Arial" panose="020B0604020202020204" pitchFamily="34" charset="0"/>
                <a:ea typeface="Calibri" panose="020F0502020204030204" pitchFamily="34" charset="0"/>
                <a:cs typeface="Arial" panose="020B0604020202020204" pitchFamily="34" charset="0"/>
              </a:rPr>
              <a:t>, Maria Magdalena Podea</a:t>
            </a:r>
            <a:r>
              <a:rPr lang="en-US" sz="3600" b="1" baseline="30000" dirty="0">
                <a:solidFill>
                  <a:srgbClr val="000000"/>
                </a:solidFill>
                <a:latin typeface="Arial" panose="020B0604020202020204" pitchFamily="34" charset="0"/>
                <a:ea typeface="Calibri" panose="020F0502020204030204" pitchFamily="34" charset="0"/>
                <a:cs typeface="Arial" panose="020B0604020202020204" pitchFamily="34" charset="0"/>
              </a:rPr>
              <a:t>1</a:t>
            </a:r>
            <a:r>
              <a:rPr lang="en-US" sz="3600" b="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ro-RO" sz="36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r">
              <a:lnSpc>
                <a:spcPct val="107000"/>
              </a:lnSpc>
              <a:spcAft>
                <a:spcPts val="800"/>
              </a:spcAft>
              <a:buNone/>
              <a:tabLst>
                <a:tab pos="1501140" algn="l"/>
              </a:tabLst>
            </a:pPr>
            <a:r>
              <a:rPr lang="en-US" sz="3600" b="1" dirty="0">
                <a:solidFill>
                  <a:srgbClr val="000000"/>
                </a:solidFill>
                <a:latin typeface="Arial" panose="020B0604020202020204" pitchFamily="34" charset="0"/>
                <a:ea typeface="Calibri" panose="020F0502020204030204" pitchFamily="34" charset="0"/>
                <a:cs typeface="Arial" panose="020B0604020202020204" pitchFamily="34" charset="0"/>
              </a:rPr>
              <a:t>Mariana Cristina Nicolae</a:t>
            </a:r>
            <a:r>
              <a:rPr lang="en-US" sz="3600" b="1" baseline="30000" dirty="0">
                <a:solidFill>
                  <a:srgbClr val="000000"/>
                </a:solidFill>
                <a:latin typeface="Arial" panose="020B0604020202020204" pitchFamily="34" charset="0"/>
                <a:ea typeface="Calibri" panose="020F0502020204030204" pitchFamily="34" charset="0"/>
                <a:cs typeface="Arial" panose="020B0604020202020204" pitchFamily="34" charset="0"/>
              </a:rPr>
              <a:t>1</a:t>
            </a:r>
            <a:r>
              <a:rPr lang="en-US" sz="3600" b="1" dirty="0">
                <a:solidFill>
                  <a:srgbClr val="000000"/>
                </a:solidFill>
                <a:latin typeface="Arial" panose="020B0604020202020204" pitchFamily="34" charset="0"/>
                <a:ea typeface="Calibri" panose="020F0502020204030204" pitchFamily="34" charset="0"/>
                <a:cs typeface="Arial" panose="020B0604020202020204" pitchFamily="34" charset="0"/>
              </a:rPr>
              <a:t>, Cristina Ghiorghe</a:t>
            </a:r>
            <a:r>
              <a:rPr lang="en-US" sz="3600" b="1" baseline="30000" dirty="0">
                <a:solidFill>
                  <a:srgbClr val="000000"/>
                </a:solidFill>
                <a:latin typeface="Arial" panose="020B0604020202020204" pitchFamily="34" charset="0"/>
                <a:ea typeface="Calibri" panose="020F0502020204030204" pitchFamily="34" charset="0"/>
                <a:cs typeface="Arial" panose="020B0604020202020204" pitchFamily="34" charset="0"/>
              </a:rPr>
              <a:t>1</a:t>
            </a:r>
            <a:r>
              <a:rPr lang="en-US" sz="3600" b="1" dirty="0">
                <a:solidFill>
                  <a:srgbClr val="000000"/>
                </a:solidFill>
                <a:latin typeface="Arial" panose="020B0604020202020204" pitchFamily="34" charset="0"/>
                <a:ea typeface="Calibri" panose="020F0502020204030204" pitchFamily="34" charset="0"/>
                <a:cs typeface="Arial" panose="020B0604020202020204" pitchFamily="34" charset="0"/>
              </a:rPr>
              <a:t>, Marian Robert Gheorghe</a:t>
            </a:r>
            <a:r>
              <a:rPr lang="en-US" sz="3600" b="1" baseline="30000" dirty="0">
                <a:solidFill>
                  <a:srgbClr val="000000"/>
                </a:solidFill>
                <a:latin typeface="Arial" panose="020B0604020202020204" pitchFamily="34" charset="0"/>
                <a:ea typeface="Calibri" panose="020F0502020204030204" pitchFamily="34" charset="0"/>
                <a:cs typeface="Arial" panose="020B0604020202020204" pitchFamily="34" charset="0"/>
              </a:rPr>
              <a:t>1</a:t>
            </a:r>
            <a:endParaRPr lang="en-US" sz="3600" dirty="0">
              <a:latin typeface="Arial" panose="020B0604020202020204" pitchFamily="34" charset="0"/>
              <a:ea typeface="Calibri" panose="020F0502020204030204" pitchFamily="34" charset="0"/>
              <a:cs typeface="Arial" panose="020B0604020202020204" pitchFamily="34" charset="0"/>
            </a:endParaRPr>
          </a:p>
        </p:txBody>
      </p:sp>
      <p:sp>
        <p:nvSpPr>
          <p:cNvPr id="20" name="TextBox 19"/>
          <p:cNvSpPr txBox="1"/>
          <p:nvPr/>
        </p:nvSpPr>
        <p:spPr>
          <a:xfrm>
            <a:off x="1891896" y="10535582"/>
            <a:ext cx="28776842" cy="3293209"/>
          </a:xfrm>
          <a:prstGeom prst="rect">
            <a:avLst/>
          </a:prstGeom>
          <a:noFill/>
        </p:spPr>
        <p:txBody>
          <a:bodyPr wrap="square" rtlCol="0">
            <a:spAutoFit/>
          </a:bodyPr>
          <a:lstStyle/>
          <a:p>
            <a:r>
              <a:rPr lang="ro-RO" sz="4000" b="1" dirty="0">
                <a:latin typeface="Arial" charset="0"/>
                <a:ea typeface="Arial" charset="0"/>
                <a:cs typeface="Arial" charset="0"/>
              </a:rPr>
              <a:t>INTRODUCTION:</a:t>
            </a:r>
            <a:r>
              <a:rPr lang="en-US" sz="4000" b="1" dirty="0">
                <a:latin typeface="Arial" charset="0"/>
                <a:ea typeface="Arial" charset="0"/>
                <a:cs typeface="Arial" charset="0"/>
              </a:rPr>
              <a:t> </a:t>
            </a:r>
            <a:endParaRPr lang="ro-RO" sz="4000" b="1" dirty="0">
              <a:latin typeface="Arial" charset="0"/>
              <a:ea typeface="Arial" charset="0"/>
              <a:cs typeface="Arial" charset="0"/>
            </a:endParaRPr>
          </a:p>
          <a:p>
            <a:r>
              <a:rPr lang="en-US" sz="3200" dirty="0">
                <a:latin typeface="Arial" panose="020B0604020202020204" pitchFamily="34" charset="0"/>
                <a:ea typeface="Arial" charset="0"/>
                <a:cs typeface="Arial" panose="020B0604020202020204" pitchFamily="34" charset="0"/>
              </a:rPr>
              <a:t>Sunflower (Helianthus annuus L.) is an important oil crop valued for high seed yield, oil content, and economic importance (</a:t>
            </a:r>
            <a:r>
              <a:rPr lang="en-US" sz="3200" dirty="0" err="1">
                <a:latin typeface="Arial" panose="020B0604020202020204" pitchFamily="34" charset="0"/>
                <a:ea typeface="Arial" charset="0"/>
                <a:cs typeface="Arial" panose="020B0604020202020204" pitchFamily="34" charset="0"/>
              </a:rPr>
              <a:t>Vranceanu</a:t>
            </a:r>
            <a:r>
              <a:rPr lang="en-US" sz="3200" dirty="0">
                <a:latin typeface="Arial" panose="020B0604020202020204" pitchFamily="34" charset="0"/>
                <a:ea typeface="Arial" charset="0"/>
                <a:cs typeface="Arial" panose="020B0604020202020204" pitchFamily="34" charset="0"/>
              </a:rPr>
              <a:t>, 2000). The wide range of hybrids enables selection for specific conditions, including acidic soils and variable climates (</a:t>
            </a:r>
            <a:r>
              <a:rPr lang="en-US" sz="3200" dirty="0" err="1">
                <a:latin typeface="Arial" panose="020B0604020202020204" pitchFamily="34" charset="0"/>
                <a:ea typeface="Arial" charset="0"/>
                <a:cs typeface="Arial" panose="020B0604020202020204" pitchFamily="34" charset="0"/>
              </a:rPr>
              <a:t>Toncea</a:t>
            </a:r>
            <a:r>
              <a:rPr lang="en-US" sz="3200" dirty="0">
                <a:latin typeface="Arial" panose="020B0604020202020204" pitchFamily="34" charset="0"/>
                <a:ea typeface="Arial" charset="0"/>
                <a:cs typeface="Arial" panose="020B0604020202020204" pitchFamily="34" charset="0"/>
              </a:rPr>
              <a:t>, 2002).In this study, the hybrid LG 5463 was used due to its adaptability to local conditions. It is characterized by stable yields, tolerance to drought and diseases, and high oil content (Ion &amp; Basha, 2015; Stanciu &amp; Ion, 2013).Overall, LG 5463 is a modern hybrid that combines productivity, stability, and adaptability, making it suitable for sustainable agricultural systems (Eremia, 2017; Stanciu et al., 2017).</a:t>
            </a:r>
            <a:endParaRPr lang="ro-RO" sz="3200" b="1" dirty="0">
              <a:latin typeface="Arial" panose="020B0604020202020204" pitchFamily="34" charset="0"/>
              <a:ea typeface="Arial" charset="0"/>
              <a:cs typeface="Arial" panose="020B0604020202020204" pitchFamily="34" charset="0"/>
            </a:endParaRPr>
          </a:p>
        </p:txBody>
      </p:sp>
      <p:sp>
        <p:nvSpPr>
          <p:cNvPr id="21" name="TextBox 20"/>
          <p:cNvSpPr txBox="1"/>
          <p:nvPr/>
        </p:nvSpPr>
        <p:spPr>
          <a:xfrm>
            <a:off x="1891896" y="14030824"/>
            <a:ext cx="28359197" cy="2677656"/>
          </a:xfrm>
          <a:prstGeom prst="rect">
            <a:avLst/>
          </a:prstGeom>
          <a:noFill/>
        </p:spPr>
        <p:txBody>
          <a:bodyPr wrap="square" rtlCol="0">
            <a:spAutoFit/>
          </a:bodyPr>
          <a:lstStyle/>
          <a:p>
            <a:r>
              <a:rPr lang="ro-RO" sz="4000" b="1" dirty="0">
                <a:latin typeface="Arial" charset="0"/>
                <a:ea typeface="Arial" charset="0"/>
                <a:cs typeface="Arial" charset="0"/>
              </a:rPr>
              <a:t>MATERIAL ŞI METHODS</a:t>
            </a:r>
          </a:p>
          <a:p>
            <a:pPr algn="just"/>
            <a:r>
              <a:rPr lang="en-US" sz="3200" dirty="0">
                <a:latin typeface="Arial" panose="020B0604020202020204" pitchFamily="34" charset="0"/>
                <a:cs typeface="Arial" panose="020B0604020202020204" pitchFamily="34" charset="0"/>
              </a:rPr>
              <a:t>The research was conducted at S.C.D.A. Pitești using a randomized block design with three replications, each plot having an area of 40 m². Amino acid- and fatty acid-based </a:t>
            </a:r>
            <a:r>
              <a:rPr lang="en-US" sz="3200" dirty="0" err="1">
                <a:latin typeface="Arial" panose="020B0604020202020204" pitchFamily="34" charset="0"/>
                <a:cs typeface="Arial" panose="020B0604020202020204" pitchFamily="34" charset="0"/>
              </a:rPr>
              <a:t>biostimulants</a:t>
            </a:r>
            <a:r>
              <a:rPr lang="en-US" sz="3200" dirty="0">
                <a:latin typeface="Arial" panose="020B0604020202020204" pitchFamily="34" charset="0"/>
                <a:cs typeface="Arial" panose="020B0604020202020204" pitchFamily="34" charset="0"/>
              </a:rPr>
              <a:t> were applied three times during the growing season at 9-day intervals to enhance plant metabolism and stress tolerance.</a:t>
            </a:r>
          </a:p>
          <a:p>
            <a:pPr algn="just"/>
            <a:r>
              <a:rPr lang="en-US" sz="3200" dirty="0">
                <a:latin typeface="Arial" panose="020B0604020202020204" pitchFamily="34" charset="0"/>
                <a:cs typeface="Arial" panose="020B0604020202020204" pitchFamily="34" charset="0"/>
              </a:rPr>
              <a:t>Measurements included capitulum biomass, empty capitulum biomass, seed biomass, and thousand-kernel weight (TKW). Seed quality (protein, oil, and moisture content) was analyzed using an </a:t>
            </a:r>
            <a:r>
              <a:rPr lang="en-US" sz="3200" dirty="0" err="1">
                <a:latin typeface="Arial" panose="020B0604020202020204" pitchFamily="34" charset="0"/>
                <a:cs typeface="Arial" panose="020B0604020202020204" pitchFamily="34" charset="0"/>
              </a:rPr>
              <a:t>Inframatic</a:t>
            </a:r>
            <a:r>
              <a:rPr lang="en-US" sz="3200" dirty="0">
                <a:latin typeface="Arial" panose="020B0604020202020204" pitchFamily="34" charset="0"/>
                <a:cs typeface="Arial" panose="020B0604020202020204" pitchFamily="34" charset="0"/>
              </a:rPr>
              <a:t> I.M. 9500 Plus analyzer. Data were statistically processed using ANOVA.</a:t>
            </a:r>
            <a:endParaRPr lang="ro-RO" sz="3200" b="1" dirty="0">
              <a:latin typeface="Arial" charset="0"/>
              <a:cs typeface="Arial" charset="0"/>
            </a:endParaRPr>
          </a:p>
        </p:txBody>
      </p:sp>
      <p:sp>
        <p:nvSpPr>
          <p:cNvPr id="22" name="TextBox 21"/>
          <p:cNvSpPr txBox="1"/>
          <p:nvPr/>
        </p:nvSpPr>
        <p:spPr>
          <a:xfrm>
            <a:off x="1891896" y="17127426"/>
            <a:ext cx="29438061" cy="646331"/>
          </a:xfrm>
          <a:prstGeom prst="rect">
            <a:avLst/>
          </a:prstGeom>
          <a:noFill/>
        </p:spPr>
        <p:txBody>
          <a:bodyPr wrap="square" rtlCol="0">
            <a:spAutoFit/>
          </a:bodyPr>
          <a:lstStyle/>
          <a:p>
            <a:r>
              <a:rPr lang="ro-RO" sz="3600" b="1" dirty="0">
                <a:latin typeface="Arial" charset="0"/>
                <a:ea typeface="Arial" charset="0"/>
                <a:cs typeface="Arial" charset="0"/>
              </a:rPr>
              <a:t>RESULTS AND DISCUSSIONS </a:t>
            </a:r>
          </a:p>
        </p:txBody>
      </p:sp>
      <p:sp>
        <p:nvSpPr>
          <p:cNvPr id="23" name="TextBox 22"/>
          <p:cNvSpPr txBox="1"/>
          <p:nvPr/>
        </p:nvSpPr>
        <p:spPr>
          <a:xfrm>
            <a:off x="1767537" y="32476620"/>
            <a:ext cx="28359197" cy="3662541"/>
          </a:xfrm>
          <a:prstGeom prst="rect">
            <a:avLst/>
          </a:prstGeom>
          <a:noFill/>
        </p:spPr>
        <p:txBody>
          <a:bodyPr wrap="square" rtlCol="0">
            <a:spAutoFit/>
          </a:bodyPr>
          <a:lstStyle/>
          <a:p>
            <a:r>
              <a:rPr lang="ro-RO" sz="4000" b="1" dirty="0">
                <a:latin typeface="Arial" charset="0"/>
                <a:ea typeface="Arial" charset="0"/>
                <a:cs typeface="Arial" charset="0"/>
              </a:rPr>
              <a:t>CONCLUSIONS</a:t>
            </a:r>
          </a:p>
          <a:p>
            <a:pPr algn="just"/>
            <a:r>
              <a:rPr lang="en-US" sz="3200" dirty="0">
                <a:latin typeface="Arial" panose="020B0604020202020204" pitchFamily="34" charset="0"/>
                <a:cs typeface="Arial" panose="020B0604020202020204" pitchFamily="34" charset="0"/>
              </a:rPr>
              <a:t>1.The results obtained show that despite a relatively unstable climate background, sunflower culture had a normal development, managing to grow and develop to normal parameters.</a:t>
            </a:r>
          </a:p>
          <a:p>
            <a:pPr algn="just"/>
            <a:r>
              <a:rPr lang="en-US" sz="3200" dirty="0">
                <a:latin typeface="Arial" panose="020B0604020202020204" pitchFamily="34" charset="0"/>
                <a:cs typeface="Arial" panose="020B0604020202020204" pitchFamily="34" charset="0"/>
              </a:rPr>
              <a:t>2.The application of </a:t>
            </a:r>
            <a:r>
              <a:rPr lang="en-US" sz="3200" dirty="0" err="1">
                <a:latin typeface="Arial" panose="020B0604020202020204" pitchFamily="34" charset="0"/>
                <a:cs typeface="Arial" panose="020B0604020202020204" pitchFamily="34" charset="0"/>
              </a:rPr>
              <a:t>biostimulants</a:t>
            </a:r>
            <a:r>
              <a:rPr lang="en-US" sz="3200" dirty="0">
                <a:latin typeface="Arial" panose="020B0604020202020204" pitchFamily="34" charset="0"/>
                <a:cs typeface="Arial" panose="020B0604020202020204" pitchFamily="34" charset="0"/>
              </a:rPr>
              <a:t> 2, 3 and 4 resulted in significant increases in the biomass of the chapters, compared to the other studied variants.</a:t>
            </a:r>
          </a:p>
          <a:p>
            <a:pPr algn="just"/>
            <a:r>
              <a:rPr lang="en-US" sz="3200" dirty="0">
                <a:latin typeface="Arial" panose="020B0604020202020204" pitchFamily="34" charset="0"/>
                <a:cs typeface="Arial" panose="020B0604020202020204" pitchFamily="34" charset="0"/>
              </a:rPr>
              <a:t>3.Overall, the use of </a:t>
            </a:r>
            <a:r>
              <a:rPr lang="en-US" sz="3200" dirty="0" err="1">
                <a:latin typeface="Arial" panose="020B0604020202020204" pitchFamily="34" charset="0"/>
                <a:cs typeface="Arial" panose="020B0604020202020204" pitchFamily="34" charset="0"/>
              </a:rPr>
              <a:t>biostimulants</a:t>
            </a:r>
            <a:r>
              <a:rPr lang="en-US" sz="3200" dirty="0">
                <a:latin typeface="Arial" panose="020B0604020202020204" pitchFamily="34" charset="0"/>
                <a:cs typeface="Arial" panose="020B0604020202020204" pitchFamily="34" charset="0"/>
              </a:rPr>
              <a:t> had a positive effect on some production indicators without adversely affecting the quality of the harvest.</a:t>
            </a:r>
          </a:p>
          <a:p>
            <a:pPr algn="just"/>
            <a:r>
              <a:rPr lang="en-US" sz="3200" dirty="0">
                <a:latin typeface="Arial" panose="020B0604020202020204" pitchFamily="34" charset="0"/>
                <a:cs typeface="Arial" panose="020B0604020202020204" pitchFamily="34" charset="0"/>
              </a:rPr>
              <a:t>4. In conclusion, the use of </a:t>
            </a:r>
            <a:r>
              <a:rPr lang="en-US" sz="3200" dirty="0" err="1">
                <a:latin typeface="Arial" panose="020B0604020202020204" pitchFamily="34" charset="0"/>
                <a:cs typeface="Arial" panose="020B0604020202020204" pitchFamily="34" charset="0"/>
              </a:rPr>
              <a:t>biostimulants</a:t>
            </a:r>
            <a:r>
              <a:rPr lang="en-US" sz="3200" dirty="0">
                <a:latin typeface="Arial" panose="020B0604020202020204" pitchFamily="34" charset="0"/>
                <a:cs typeface="Arial" panose="020B0604020202020204" pitchFamily="34" charset="0"/>
              </a:rPr>
              <a:t> in agriculture is a viable and sustainable solution for increasing the performance of agricultural crops.</a:t>
            </a:r>
          </a:p>
          <a:p>
            <a:pPr algn="just"/>
            <a:endParaRPr lang="ro-RO" sz="3200" dirty="0">
              <a:latin typeface="Arial" charset="0"/>
              <a:ea typeface="Arial" charset="0"/>
              <a:cs typeface="Arial" charset="0"/>
            </a:endParaRPr>
          </a:p>
        </p:txBody>
      </p:sp>
      <p:cxnSp>
        <p:nvCxnSpPr>
          <p:cNvPr id="24" name="Straight Connector 23"/>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71853" y="35967543"/>
            <a:ext cx="28359197" cy="3046988"/>
          </a:xfrm>
          <a:prstGeom prst="rect">
            <a:avLst/>
          </a:prstGeom>
          <a:noFill/>
        </p:spPr>
        <p:txBody>
          <a:bodyPr wrap="square" rtlCol="0">
            <a:spAutoFit/>
          </a:bodyPr>
          <a:lstStyle/>
          <a:p>
            <a:r>
              <a:rPr lang="ro-RO" sz="3200" b="1" noProof="1">
                <a:latin typeface="Arial" charset="0"/>
                <a:ea typeface="Arial" charset="0"/>
                <a:cs typeface="Arial" charset="0"/>
              </a:rPr>
              <a:t>REFERENCES (SELECTIV)</a:t>
            </a:r>
          </a:p>
          <a:p>
            <a:r>
              <a:rPr lang="ro-MD" sz="3200" dirty="0">
                <a:latin typeface="Arial" panose="020B0604020202020204" pitchFamily="34" charset="0"/>
                <a:cs typeface="Arial" panose="020B0604020202020204" pitchFamily="34" charset="0"/>
              </a:rPr>
              <a:t>Vrănceanu, Alexandru Viorel – Floarea-soarelui hibridă. București: Editura Ceres, 2000, 15-20;</a:t>
            </a:r>
            <a:r>
              <a:rPr lang="ro-RO" sz="3200" dirty="0">
                <a:latin typeface="Arial" panose="020B0604020202020204" pitchFamily="34" charset="0"/>
                <a:cs typeface="Arial" panose="020B0604020202020204" pitchFamily="34" charset="0"/>
              </a:rPr>
              <a:t> </a:t>
            </a:r>
            <a:r>
              <a:rPr lang="ro-MD" sz="3200" dirty="0">
                <a:latin typeface="Arial" panose="020B0604020202020204" pitchFamily="34" charset="0"/>
                <a:cs typeface="Arial" panose="020B0604020202020204" pitchFamily="34" charset="0"/>
              </a:rPr>
              <a:t>Toncea, Ion – Agricultura ecologică. Cluj- Napoca: Editura AcademicPres, 2002, 212-2020;</a:t>
            </a:r>
            <a:r>
              <a:rPr lang="ro-RO" sz="3200" dirty="0">
                <a:latin typeface="Arial" panose="020B0604020202020204" pitchFamily="34" charset="0"/>
                <a:cs typeface="Arial" panose="020B0604020202020204" pitchFamily="34" charset="0"/>
              </a:rPr>
              <a:t> </a:t>
            </a:r>
            <a:r>
              <a:rPr lang="ro-MD" sz="3200" dirty="0">
                <a:latin typeface="Arial" panose="020B0604020202020204" pitchFamily="34" charset="0"/>
                <a:cs typeface="Arial" panose="020B0604020202020204" pitchFamily="34" charset="0"/>
              </a:rPr>
              <a:t>Ion, V.; Bășa, A.G. - Influența fertilizării asupra producției la floarea-soarelui. Scientific Paper – USAMV București, 2015, 121-126.</a:t>
            </a:r>
            <a:r>
              <a:rPr lang="ro-RO" sz="3200" dirty="0">
                <a:latin typeface="Arial" panose="020B0604020202020204" pitchFamily="34" charset="0"/>
                <a:cs typeface="Arial" panose="020B0604020202020204" pitchFamily="34" charset="0"/>
              </a:rPr>
              <a:t> </a:t>
            </a:r>
            <a:r>
              <a:rPr lang="ro-MD" sz="3200" dirty="0">
                <a:latin typeface="Arial" panose="020B0604020202020204" pitchFamily="34" charset="0"/>
                <a:cs typeface="Arial" panose="020B0604020202020204" pitchFamily="34" charset="0"/>
              </a:rPr>
              <a:t>Stanciu, D.; Ion, V – Studiul unor hibrizi de floarea- soarelui în condițiile din sudul României. Analele Universității de Științe Agricole și Medicină Veterinară București, 2013; Eremia, Florentina – Cercetări privind comportarea unor hibrizi de floarea- soarelui în condițiile din sudul României. Agraria Economy and Rural Development – Realities and Perspectives for Romania, 2017, 185-189.</a:t>
            </a:r>
            <a:endParaRPr lang="en-US" sz="3200" dirty="0">
              <a:latin typeface="Arial" panose="020B0604020202020204" pitchFamily="34" charset="0"/>
              <a:cs typeface="Arial" panose="020B0604020202020204" pitchFamily="34" charset="0"/>
            </a:endParaRPr>
          </a:p>
        </p:txBody>
      </p:sp>
      <p:sp>
        <p:nvSpPr>
          <p:cNvPr id="12" name="TextBox 11"/>
          <p:cNvSpPr txBox="1"/>
          <p:nvPr/>
        </p:nvSpPr>
        <p:spPr>
          <a:xfrm>
            <a:off x="4974336" y="1684421"/>
            <a:ext cx="21945600" cy="4708981"/>
          </a:xfrm>
          <a:prstGeom prst="rect">
            <a:avLst/>
          </a:prstGeom>
          <a:noFill/>
        </p:spPr>
        <p:txBody>
          <a:bodyPr wrap="square" rtlCol="0">
            <a:spAutoFit/>
          </a:bodyPr>
          <a:lstStyle/>
          <a:p>
            <a:pPr algn="ctr"/>
            <a:r>
              <a:rPr lang="en-US" sz="6000" b="1" dirty="0">
                <a:latin typeface="Arial Black" panose="020B0A04020102020204" pitchFamily="34" charset="0"/>
              </a:rPr>
              <a:t>The 5th Edition of the Annual Conference</a:t>
            </a:r>
          </a:p>
          <a:p>
            <a:pPr algn="ctr"/>
            <a:r>
              <a:rPr lang="en-US" sz="6000" b="1" dirty="0">
                <a:latin typeface="Arial Black" panose="020B0A04020102020204" pitchFamily="34" charset="0"/>
              </a:rPr>
              <a:t>“Romanian agricultural and forestry research: achievements and </a:t>
            </a:r>
            <a:r>
              <a:rPr lang="en-US" sz="6000" b="1" dirty="0" err="1">
                <a:latin typeface="Arial Black" panose="020B0A04020102020204" pitchFamily="34" charset="0"/>
              </a:rPr>
              <a:t>prospectives</a:t>
            </a:r>
            <a:r>
              <a:rPr lang="en-US" sz="6000" b="1" dirty="0">
                <a:latin typeface="Arial Black" panose="020B0A04020102020204" pitchFamily="34" charset="0"/>
              </a:rPr>
              <a:t>” </a:t>
            </a:r>
            <a:endParaRPr lang="ro-RO" sz="6000" b="1" dirty="0">
              <a:latin typeface="Arial Black" panose="020B0A04020102020204" pitchFamily="34" charset="0"/>
            </a:endParaRPr>
          </a:p>
          <a:p>
            <a:pPr algn="ctr"/>
            <a:r>
              <a:rPr lang="en-US" sz="6000" b="1" dirty="0">
                <a:latin typeface="Arial Black" panose="020B0A04020102020204" pitchFamily="34" charset="0"/>
              </a:rPr>
              <a:t>May 28, 2026</a:t>
            </a:r>
          </a:p>
          <a:p>
            <a:endParaRPr lang="en-US" sz="6000" dirty="0"/>
          </a:p>
        </p:txBody>
      </p:sp>
      <p:sp>
        <p:nvSpPr>
          <p:cNvPr id="16" name="TextBox 15"/>
          <p:cNvSpPr txBox="1"/>
          <p:nvPr/>
        </p:nvSpPr>
        <p:spPr>
          <a:xfrm>
            <a:off x="27651456" y="1684421"/>
            <a:ext cx="3017282" cy="3046988"/>
          </a:xfrm>
          <a:prstGeom prst="rect">
            <a:avLst/>
          </a:prstGeom>
          <a:noFill/>
        </p:spPr>
        <p:txBody>
          <a:bodyPr wrap="square" rtlCol="0">
            <a:spAutoFit/>
          </a:bodyPr>
          <a:lstStyle/>
          <a:p>
            <a:endParaRPr lang="ro-RO" sz="4800" dirty="0"/>
          </a:p>
          <a:p>
            <a:endParaRPr lang="ro-RO" sz="4800" dirty="0"/>
          </a:p>
          <a:p>
            <a:endParaRPr lang="ro-RO" sz="4800" dirty="0"/>
          </a:p>
          <a:p>
            <a:endParaRPr lang="en-US" sz="4800" dirty="0"/>
          </a:p>
        </p:txBody>
      </p:sp>
      <p:pic>
        <p:nvPicPr>
          <p:cNvPr id="26" name="Picture 25"/>
          <p:cNvPicPr/>
          <p:nvPr/>
        </p:nvPicPr>
        <p:blipFill>
          <a:blip r:embed="rId2">
            <a:extLst>
              <a:ext uri="{28A0092B-C50C-407E-A947-70E740481C1C}">
                <a14:useLocalDpi xmlns:a14="http://schemas.microsoft.com/office/drawing/2010/main" val="0"/>
              </a:ext>
            </a:extLst>
          </a:blip>
          <a:srcRect/>
          <a:stretch>
            <a:fillRect/>
          </a:stretch>
        </p:blipFill>
        <p:spPr bwMode="auto">
          <a:xfrm>
            <a:off x="2069432" y="1347537"/>
            <a:ext cx="2904903" cy="4023330"/>
          </a:xfrm>
          <a:prstGeom prst="rect">
            <a:avLst/>
          </a:prstGeom>
          <a:noFill/>
        </p:spPr>
      </p:pic>
      <p:pic>
        <p:nvPicPr>
          <p:cNvPr id="2" name="Picture 1">
            <a:extLst>
              <a:ext uri="{FF2B5EF4-FFF2-40B4-BE49-F238E27FC236}">
                <a16:creationId xmlns:a16="http://schemas.microsoft.com/office/drawing/2014/main" id="{22807539-0154-536C-2AB5-44CF7E2BDEAD}"/>
              </a:ext>
            </a:extLst>
          </p:cNvPr>
          <p:cNvPicPr>
            <a:picLocks noChangeAspect="1"/>
          </p:cNvPicPr>
          <p:nvPr/>
        </p:nvPicPr>
        <p:blipFill>
          <a:blip r:embed="rId3"/>
          <a:stretch>
            <a:fillRect/>
          </a:stretch>
        </p:blipFill>
        <p:spPr>
          <a:xfrm>
            <a:off x="26919936" y="1155366"/>
            <a:ext cx="4208657" cy="4023331"/>
          </a:xfrm>
          <a:prstGeom prst="rect">
            <a:avLst/>
          </a:prstGeom>
        </p:spPr>
      </p:pic>
      <p:graphicFrame>
        <p:nvGraphicFramePr>
          <p:cNvPr id="3" name="Table 2">
            <a:extLst>
              <a:ext uri="{FF2B5EF4-FFF2-40B4-BE49-F238E27FC236}">
                <a16:creationId xmlns:a16="http://schemas.microsoft.com/office/drawing/2014/main" id="{34A10F59-6370-5EA1-AE7D-590CB5BBF668}"/>
              </a:ext>
            </a:extLst>
          </p:cNvPr>
          <p:cNvGraphicFramePr>
            <a:graphicFrameLocks noGrp="1"/>
          </p:cNvGraphicFramePr>
          <p:nvPr>
            <p:extLst/>
          </p:nvPr>
        </p:nvGraphicFramePr>
        <p:xfrm>
          <a:off x="1891895" y="18883515"/>
          <a:ext cx="6961185" cy="5433617"/>
        </p:xfrm>
        <a:graphic>
          <a:graphicData uri="http://schemas.openxmlformats.org/drawingml/2006/table">
            <a:tbl>
              <a:tblPr firstRow="1" firstCol="1" bandRow="1">
                <a:tableStyleId>{5C22544A-7EE6-4342-B048-85BDC9FD1C3A}</a:tableStyleId>
              </a:tblPr>
              <a:tblGrid>
                <a:gridCol w="1392237">
                  <a:extLst>
                    <a:ext uri="{9D8B030D-6E8A-4147-A177-3AD203B41FA5}">
                      <a16:colId xmlns:a16="http://schemas.microsoft.com/office/drawing/2014/main" val="314555955"/>
                    </a:ext>
                  </a:extLst>
                </a:gridCol>
                <a:gridCol w="1392237">
                  <a:extLst>
                    <a:ext uri="{9D8B030D-6E8A-4147-A177-3AD203B41FA5}">
                      <a16:colId xmlns:a16="http://schemas.microsoft.com/office/drawing/2014/main" val="1547175287"/>
                    </a:ext>
                  </a:extLst>
                </a:gridCol>
                <a:gridCol w="1392237">
                  <a:extLst>
                    <a:ext uri="{9D8B030D-6E8A-4147-A177-3AD203B41FA5}">
                      <a16:colId xmlns:a16="http://schemas.microsoft.com/office/drawing/2014/main" val="1466549235"/>
                    </a:ext>
                  </a:extLst>
                </a:gridCol>
                <a:gridCol w="1392237">
                  <a:extLst>
                    <a:ext uri="{9D8B030D-6E8A-4147-A177-3AD203B41FA5}">
                      <a16:colId xmlns:a16="http://schemas.microsoft.com/office/drawing/2014/main" val="1543311762"/>
                    </a:ext>
                  </a:extLst>
                </a:gridCol>
                <a:gridCol w="1392237">
                  <a:extLst>
                    <a:ext uri="{9D8B030D-6E8A-4147-A177-3AD203B41FA5}">
                      <a16:colId xmlns:a16="http://schemas.microsoft.com/office/drawing/2014/main" val="4266276380"/>
                    </a:ext>
                  </a:extLst>
                </a:gridCol>
              </a:tblGrid>
              <a:tr h="398120">
                <a:tc rowSpan="3">
                  <a:txBody>
                    <a:bodyPr/>
                    <a:lstStyle/>
                    <a:p>
                      <a:pPr algn="ctr">
                        <a:lnSpc>
                          <a:spcPct val="107000"/>
                        </a:lnSpc>
                        <a:spcAft>
                          <a:spcPts val="800"/>
                        </a:spcAft>
                        <a:buNone/>
                      </a:pPr>
                      <a:r>
                        <a:rPr lang="en-US" sz="2000" dirty="0">
                          <a:effectLst/>
                          <a:latin typeface="Arial" panose="020B0604020202020204" pitchFamily="34" charset="0"/>
                          <a:cs typeface="Arial" panose="020B0604020202020204" pitchFamily="34" charset="0"/>
                        </a:rPr>
                        <a:t> </a:t>
                      </a:r>
                    </a:p>
                    <a:p>
                      <a:pPr algn="ctr">
                        <a:lnSpc>
                          <a:spcPct val="107000"/>
                        </a:lnSpc>
                        <a:spcAft>
                          <a:spcPts val="800"/>
                        </a:spcAft>
                        <a:buNone/>
                      </a:pPr>
                      <a:r>
                        <a:rPr lang="en-US" sz="2000" dirty="0">
                          <a:effectLst/>
                          <a:latin typeface="Arial" panose="020B0604020202020204" pitchFamily="34" charset="0"/>
                          <a:cs typeface="Arial" panose="020B0604020202020204" pitchFamily="34" charset="0"/>
                        </a:rPr>
                        <a:t>Months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4">
                  <a:txBody>
                    <a:bodyPr/>
                    <a:lstStyle/>
                    <a:p>
                      <a:pPr algn="ctr">
                        <a:lnSpc>
                          <a:spcPct val="107000"/>
                        </a:lnSpc>
                        <a:spcAft>
                          <a:spcPts val="800"/>
                        </a:spcAft>
                        <a:buNone/>
                      </a:pPr>
                      <a:r>
                        <a:rPr lang="en-US" sz="20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8145029"/>
                  </a:ext>
                </a:extLst>
              </a:tr>
              <a:tr h="420593">
                <a:tc vMerge="1">
                  <a:txBody>
                    <a:bodyPr/>
                    <a:lstStyle/>
                    <a:p>
                      <a:endParaRPr lang="en-US"/>
                    </a:p>
                  </a:txBody>
                  <a:tcPr/>
                </a:tc>
                <a:tc gridSpan="2">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Rain, mm</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gridSpan="2">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Tn</a:t>
                      </a:r>
                      <a:r>
                        <a:rPr lang="en-US" sz="2000" baseline="30000">
                          <a:effectLst/>
                          <a:latin typeface="Arial" panose="020B0604020202020204" pitchFamily="34" charset="0"/>
                          <a:cs typeface="Arial" panose="020B0604020202020204" pitchFamily="34" charset="0"/>
                        </a:rPr>
                        <a:t>0</a:t>
                      </a:r>
                      <a:r>
                        <a:rPr lang="en-US" sz="2000">
                          <a:effectLst/>
                          <a:latin typeface="Arial" panose="020B0604020202020204" pitchFamily="34" charset="0"/>
                          <a:cs typeface="Arial" panose="020B0604020202020204" pitchFamily="34" charset="0"/>
                        </a:rPr>
                        <a:t> C</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2247127461"/>
                  </a:ext>
                </a:extLst>
              </a:tr>
              <a:tr h="420593">
                <a:tc vMerge="1">
                  <a:txBody>
                    <a:bodyPr/>
                    <a:lstStyle/>
                    <a:p>
                      <a:endParaRPr lang="en-US"/>
                    </a:p>
                  </a:txBody>
                  <a:tcPr/>
                </a:tc>
                <a:tc>
                  <a:txBody>
                    <a:bodyPr/>
                    <a:lstStyle/>
                    <a:p>
                      <a:pPr algn="ctr">
                        <a:lnSpc>
                          <a:spcPct val="107000"/>
                        </a:lnSpc>
                        <a:spcAft>
                          <a:spcPts val="800"/>
                        </a:spcAft>
                        <a:buNone/>
                      </a:pPr>
                      <a:r>
                        <a:rPr lang="en-US" sz="2000" dirty="0">
                          <a:effectLst/>
                          <a:latin typeface="Arial" panose="020B0604020202020204" pitchFamily="34" charset="0"/>
                          <a:cs typeface="Arial" panose="020B0604020202020204" pitchFamily="34" charset="0"/>
                        </a:rPr>
                        <a:t>2025</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M</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dirty="0">
                          <a:effectLst/>
                          <a:latin typeface="Arial" panose="020B0604020202020204" pitchFamily="34" charset="0"/>
                          <a:cs typeface="Arial" panose="020B0604020202020204" pitchFamily="34" charset="0"/>
                        </a:rPr>
                        <a:t>2025</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M</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25095902"/>
                  </a:ext>
                </a:extLst>
              </a:tr>
              <a:tr h="455247">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March</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70.2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dirty="0">
                          <a:effectLst/>
                          <a:latin typeface="Arial" panose="020B0604020202020204" pitchFamily="34" charset="0"/>
                          <a:cs typeface="Arial" panose="020B0604020202020204" pitchFamily="34" charset="0"/>
                        </a:rPr>
                        <a:t>36.5</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8.9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4.8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19369022"/>
                  </a:ext>
                </a:extLst>
              </a:tr>
              <a:tr h="398120">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April</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37.3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dirty="0">
                          <a:effectLst/>
                          <a:latin typeface="Arial" panose="020B0604020202020204" pitchFamily="34" charset="0"/>
                          <a:cs typeface="Arial" panose="020B0604020202020204" pitchFamily="34" charset="0"/>
                        </a:rPr>
                        <a:t>53.6</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dirty="0">
                          <a:effectLst/>
                          <a:latin typeface="Arial" panose="020B0604020202020204" pitchFamily="34" charset="0"/>
                          <a:cs typeface="Arial" panose="020B0604020202020204" pitchFamily="34" charset="0"/>
                        </a:rPr>
                        <a:t>11.7</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11.0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01065079"/>
                  </a:ext>
                </a:extLst>
              </a:tr>
              <a:tr h="515684">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May</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143.2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79.5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dirty="0">
                          <a:effectLst/>
                          <a:latin typeface="Arial" panose="020B0604020202020204" pitchFamily="34" charset="0"/>
                          <a:cs typeface="Arial" panose="020B0604020202020204" pitchFamily="34" charset="0"/>
                        </a:rPr>
                        <a:t>14.5</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16.3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04996584"/>
                  </a:ext>
                </a:extLst>
              </a:tr>
              <a:tr h="498564">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June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7.2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91.0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dirty="0">
                          <a:effectLst/>
                          <a:latin typeface="Arial" panose="020B0604020202020204" pitchFamily="34" charset="0"/>
                          <a:cs typeface="Arial" panose="020B0604020202020204" pitchFamily="34" charset="0"/>
                        </a:rPr>
                        <a:t>22.9</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19.5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69356455"/>
                  </a:ext>
                </a:extLst>
              </a:tr>
              <a:tr h="398120">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July</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58.1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83.1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dirty="0">
                          <a:effectLst/>
                          <a:latin typeface="Arial" panose="020B0604020202020204" pitchFamily="34" charset="0"/>
                          <a:cs typeface="Arial" panose="020B0604020202020204" pitchFamily="34" charset="0"/>
                        </a:rPr>
                        <a:t>24.5</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21.7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26148351"/>
                  </a:ext>
                </a:extLst>
              </a:tr>
              <a:tr h="398120">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August</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15.6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61.2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23.0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dirty="0">
                          <a:effectLst/>
                          <a:latin typeface="Arial" panose="020B0604020202020204" pitchFamily="34" charset="0"/>
                          <a:cs typeface="Arial" panose="020B0604020202020204" pitchFamily="34" charset="0"/>
                        </a:rPr>
                        <a:t>21.3</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13874176"/>
                  </a:ext>
                </a:extLst>
              </a:tr>
              <a:tr h="901869">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Average</a:t>
                      </a:r>
                    </a:p>
                    <a:p>
                      <a:pPr algn="ctr">
                        <a:lnSpc>
                          <a:spcPct val="107000"/>
                        </a:lnSpc>
                        <a:spcAft>
                          <a:spcPts val="800"/>
                        </a:spcAft>
                        <a:buNone/>
                      </a:pPr>
                      <a:r>
                        <a:rPr lang="en-US" sz="2000">
                          <a:effectLst/>
                          <a:latin typeface="Arial" panose="020B0604020202020204" pitchFamily="34" charset="0"/>
                          <a:cs typeface="Arial" panose="020B0604020202020204" pitchFamily="34" charset="0"/>
                        </a:rPr>
                        <a:t>Sum</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dirty="0">
                          <a:effectLst/>
                          <a:latin typeface="Arial" panose="020B0604020202020204" pitchFamily="34" charset="0"/>
                          <a:cs typeface="Arial" panose="020B0604020202020204" pitchFamily="34" charset="0"/>
                        </a:rPr>
                        <a:t> 331.6</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dirty="0">
                          <a:effectLst/>
                          <a:latin typeface="Arial" panose="020B0604020202020204" pitchFamily="34" charset="0"/>
                          <a:cs typeface="Arial" panose="020B0604020202020204" pitchFamily="34" charset="0"/>
                        </a:rPr>
                        <a:t>404.9</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dirty="0">
                          <a:effectLst/>
                          <a:latin typeface="Arial" panose="020B0604020202020204" pitchFamily="34" charset="0"/>
                          <a:cs typeface="Arial" panose="020B0604020202020204" pitchFamily="34" charset="0"/>
                        </a:rPr>
                        <a:t>17.58</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n-US" sz="2000" dirty="0">
                          <a:effectLst/>
                          <a:latin typeface="Arial" panose="020B0604020202020204" pitchFamily="34" charset="0"/>
                          <a:cs typeface="Arial" panose="020B0604020202020204" pitchFamily="34" charset="0"/>
                        </a:rPr>
                        <a:t>15.77</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31183350"/>
                  </a:ext>
                </a:extLst>
              </a:tr>
              <a:tr h="398120">
                <a:tc>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Diffference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ctr">
                        <a:lnSpc>
                          <a:spcPct val="107000"/>
                        </a:lnSpc>
                        <a:spcAft>
                          <a:spcPts val="800"/>
                        </a:spcAft>
                        <a:buNone/>
                      </a:pPr>
                      <a:r>
                        <a:rPr lang="en-US" sz="2000">
                          <a:effectLst/>
                          <a:latin typeface="Arial" panose="020B0604020202020204" pitchFamily="34" charset="0"/>
                          <a:cs typeface="Arial" panose="020B0604020202020204" pitchFamily="34" charset="0"/>
                        </a:rPr>
                        <a:t>-73.3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gridSpan="2">
                  <a:txBody>
                    <a:bodyPr/>
                    <a:lstStyle/>
                    <a:p>
                      <a:pPr algn="ctr">
                        <a:lnSpc>
                          <a:spcPct val="107000"/>
                        </a:lnSpc>
                        <a:spcAft>
                          <a:spcPts val="800"/>
                        </a:spcAft>
                        <a:buNone/>
                      </a:pPr>
                      <a:r>
                        <a:rPr lang="en-US" sz="2000" dirty="0">
                          <a:effectLst/>
                          <a:latin typeface="Arial" panose="020B0604020202020204" pitchFamily="34" charset="0"/>
                          <a:cs typeface="Arial" panose="020B0604020202020204" pitchFamily="34" charset="0"/>
                        </a:rPr>
                        <a:t>+1.81</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71429793"/>
                  </a:ext>
                </a:extLst>
              </a:tr>
            </a:tbl>
          </a:graphicData>
        </a:graphic>
      </p:graphicFrame>
      <p:sp>
        <p:nvSpPr>
          <p:cNvPr id="4" name="TextBox 3">
            <a:extLst>
              <a:ext uri="{FF2B5EF4-FFF2-40B4-BE49-F238E27FC236}">
                <a16:creationId xmlns:a16="http://schemas.microsoft.com/office/drawing/2014/main" id="{E8FB7FE6-E388-0C6C-455C-52268CB47209}"/>
              </a:ext>
            </a:extLst>
          </p:cNvPr>
          <p:cNvSpPr txBox="1"/>
          <p:nvPr/>
        </p:nvSpPr>
        <p:spPr>
          <a:xfrm>
            <a:off x="2479512" y="17990698"/>
            <a:ext cx="5785952" cy="830997"/>
          </a:xfrm>
          <a:prstGeom prst="rect">
            <a:avLst/>
          </a:prstGeom>
          <a:noFill/>
        </p:spPr>
        <p:txBody>
          <a:bodyPr wrap="square">
            <a:spAutoFit/>
          </a:bodyPr>
          <a:lstStyle/>
          <a:p>
            <a:pPr algn="ct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Table 1. Climatic factors in the vegetation period of the sunflower </a:t>
            </a:r>
            <a:endParaRPr lang="en-US" sz="2400"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552806D0-2072-A0A4-D361-89142C6CB6CE}"/>
              </a:ext>
            </a:extLst>
          </p:cNvPr>
          <p:cNvGraphicFramePr>
            <a:graphicFrameLocks noGrp="1"/>
          </p:cNvGraphicFramePr>
          <p:nvPr>
            <p:extLst/>
          </p:nvPr>
        </p:nvGraphicFramePr>
        <p:xfrm>
          <a:off x="1891896" y="25793938"/>
          <a:ext cx="11990384" cy="6401141"/>
        </p:xfrm>
        <a:graphic>
          <a:graphicData uri="http://schemas.openxmlformats.org/drawingml/2006/table">
            <a:tbl>
              <a:tblPr firstRow="1" firstCol="1" bandRow="1">
                <a:tableStyleId>{5C22544A-7EE6-4342-B048-85BDC9FD1C3A}</a:tableStyleId>
              </a:tblPr>
              <a:tblGrid>
                <a:gridCol w="1712912">
                  <a:extLst>
                    <a:ext uri="{9D8B030D-6E8A-4147-A177-3AD203B41FA5}">
                      <a16:colId xmlns:a16="http://schemas.microsoft.com/office/drawing/2014/main" val="1135214576"/>
                    </a:ext>
                  </a:extLst>
                </a:gridCol>
                <a:gridCol w="1712912">
                  <a:extLst>
                    <a:ext uri="{9D8B030D-6E8A-4147-A177-3AD203B41FA5}">
                      <a16:colId xmlns:a16="http://schemas.microsoft.com/office/drawing/2014/main" val="526688120"/>
                    </a:ext>
                  </a:extLst>
                </a:gridCol>
                <a:gridCol w="1712912">
                  <a:extLst>
                    <a:ext uri="{9D8B030D-6E8A-4147-A177-3AD203B41FA5}">
                      <a16:colId xmlns:a16="http://schemas.microsoft.com/office/drawing/2014/main" val="2620857878"/>
                    </a:ext>
                  </a:extLst>
                </a:gridCol>
                <a:gridCol w="1712912">
                  <a:extLst>
                    <a:ext uri="{9D8B030D-6E8A-4147-A177-3AD203B41FA5}">
                      <a16:colId xmlns:a16="http://schemas.microsoft.com/office/drawing/2014/main" val="4192901540"/>
                    </a:ext>
                  </a:extLst>
                </a:gridCol>
                <a:gridCol w="1712912">
                  <a:extLst>
                    <a:ext uri="{9D8B030D-6E8A-4147-A177-3AD203B41FA5}">
                      <a16:colId xmlns:a16="http://schemas.microsoft.com/office/drawing/2014/main" val="3693553713"/>
                    </a:ext>
                  </a:extLst>
                </a:gridCol>
                <a:gridCol w="1712912">
                  <a:extLst>
                    <a:ext uri="{9D8B030D-6E8A-4147-A177-3AD203B41FA5}">
                      <a16:colId xmlns:a16="http://schemas.microsoft.com/office/drawing/2014/main" val="2858612998"/>
                    </a:ext>
                  </a:extLst>
                </a:gridCol>
                <a:gridCol w="1712912">
                  <a:extLst>
                    <a:ext uri="{9D8B030D-6E8A-4147-A177-3AD203B41FA5}">
                      <a16:colId xmlns:a16="http://schemas.microsoft.com/office/drawing/2014/main" val="1790410247"/>
                    </a:ext>
                  </a:extLst>
                </a:gridCol>
              </a:tblGrid>
              <a:tr h="1473088">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No. var.</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cs typeface="Arial" panose="020B0604020202020204" pitchFamily="34" charset="0"/>
                      </a:endParaRPr>
                    </a:p>
                    <a:p>
                      <a:pPr algn="ctr">
                        <a:lnSpc>
                          <a:spcPct val="107000"/>
                        </a:lnSpc>
                        <a:spcAft>
                          <a:spcPts val="800"/>
                        </a:spcAft>
                        <a:buNone/>
                        <a:tabLst>
                          <a:tab pos="1501140" algn="l"/>
                        </a:tabLst>
                      </a:pPr>
                      <a:r>
                        <a:rPr lang="ro-RO" sz="2000" dirty="0">
                          <a:effectLst/>
                          <a:latin typeface="Arial" panose="020B0604020202020204" pitchFamily="34" charset="0"/>
                          <a:cs typeface="Arial" panose="020B0604020202020204" pitchFamily="34" charset="0"/>
                        </a:rPr>
                        <a:t>Variants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cs typeface="Arial" panose="020B0604020202020204" pitchFamily="34" charset="0"/>
                      </a:endParaRPr>
                    </a:p>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Doses for plants</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Capitulum</a:t>
                      </a:r>
                      <a:endParaRPr lang="en-US" sz="2000">
                        <a:effectLst/>
                        <a:latin typeface="Arial" panose="020B0604020202020204" pitchFamily="34" charset="0"/>
                        <a:cs typeface="Arial" panose="020B0604020202020204" pitchFamily="34" charset="0"/>
                      </a:endParaRPr>
                    </a:p>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Diameter,</a:t>
                      </a:r>
                      <a:endParaRPr lang="en-US" sz="2000">
                        <a:effectLst/>
                        <a:latin typeface="Arial" panose="020B0604020202020204" pitchFamily="34" charset="0"/>
                        <a:cs typeface="Arial" panose="020B0604020202020204" pitchFamily="34" charset="0"/>
                      </a:endParaRPr>
                    </a:p>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 cm</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Capitulum</a:t>
                      </a:r>
                      <a:endParaRPr lang="en-US" sz="2000">
                        <a:effectLst/>
                        <a:latin typeface="Arial" panose="020B0604020202020204" pitchFamily="34" charset="0"/>
                        <a:cs typeface="Arial" panose="020B0604020202020204" pitchFamily="34" charset="0"/>
                      </a:endParaRPr>
                    </a:p>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Biomass,</a:t>
                      </a:r>
                      <a:endParaRPr lang="en-US" sz="2000">
                        <a:effectLst/>
                        <a:latin typeface="Arial" panose="020B0604020202020204" pitchFamily="34" charset="0"/>
                        <a:cs typeface="Arial" panose="020B0604020202020204" pitchFamily="34" charset="0"/>
                      </a:endParaRPr>
                    </a:p>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 t/ha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Seed biomass, t/ha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MTG, </a:t>
                      </a:r>
                      <a:endParaRPr lang="en-US" sz="2000">
                        <a:effectLst/>
                        <a:latin typeface="Arial" panose="020B0604020202020204" pitchFamily="34" charset="0"/>
                        <a:cs typeface="Arial" panose="020B0604020202020204" pitchFamily="34" charset="0"/>
                      </a:endParaRPr>
                    </a:p>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g</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26846225"/>
                  </a:ext>
                </a:extLst>
              </a:tr>
              <a:tr h="312030">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Rock P+ Bio 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23g+0.5%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14.7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3.97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1.97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65.6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252554"/>
                  </a:ext>
                </a:extLst>
              </a:tr>
              <a:tr h="312030">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Rock P+ Bio 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23g+0.5%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15.1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4.55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2.25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78.3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65861847"/>
                  </a:ext>
                </a:extLst>
              </a:tr>
              <a:tr h="312030">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Rock P+ Bio 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23g+0.5%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15.0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dirty="0">
                          <a:effectLst/>
                          <a:latin typeface="Arial" panose="020B0604020202020204" pitchFamily="34" charset="0"/>
                          <a:cs typeface="Arial" panose="020B0604020202020204" pitchFamily="34" charset="0"/>
                        </a:rPr>
                        <a:t>4.63</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2.60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72.7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22263534"/>
                  </a:ext>
                </a:extLst>
              </a:tr>
              <a:tr h="312030">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Rock P+ Bio 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23g+0.5%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dirty="0">
                          <a:effectLst/>
                          <a:latin typeface="Arial" panose="020B0604020202020204" pitchFamily="34" charset="0"/>
                          <a:cs typeface="Arial" panose="020B0604020202020204" pitchFamily="34" charset="0"/>
                        </a:rPr>
                        <a:t>15.6</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4.27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2.43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76.3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51882958"/>
                  </a:ext>
                </a:extLst>
              </a:tr>
              <a:tr h="312030">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Rock P+ Inoculum</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23g+0.1%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16.1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4.62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2.52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73.4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96502188"/>
                  </a:ext>
                </a:extLst>
              </a:tr>
              <a:tr h="312030">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Rock P</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23g</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15.7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4.17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2.62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68.2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34245385"/>
                  </a:ext>
                </a:extLst>
              </a:tr>
              <a:tr h="1473088">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cs typeface="Arial" panose="020B0604020202020204" pitchFamily="34" charset="0"/>
                      </a:endParaRPr>
                    </a:p>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dirty="0">
                          <a:effectLst/>
                          <a:latin typeface="Arial" panose="020B0604020202020204" pitchFamily="34" charset="0"/>
                          <a:cs typeface="Arial" panose="020B0604020202020204" pitchFamily="34" charset="0"/>
                        </a:rPr>
                        <a:t>LSD 5% =</a:t>
                      </a:r>
                      <a:endParaRPr lang="en-US" sz="2000" dirty="0">
                        <a:effectLst/>
                        <a:latin typeface="Arial" panose="020B0604020202020204" pitchFamily="34" charset="0"/>
                        <a:cs typeface="Arial" panose="020B0604020202020204" pitchFamily="34" charset="0"/>
                      </a:endParaRPr>
                    </a:p>
                    <a:p>
                      <a:pPr algn="ctr">
                        <a:lnSpc>
                          <a:spcPct val="107000"/>
                        </a:lnSpc>
                        <a:spcAft>
                          <a:spcPts val="800"/>
                        </a:spcAft>
                        <a:buNone/>
                        <a:tabLst>
                          <a:tab pos="1501140" algn="l"/>
                        </a:tabLst>
                      </a:pPr>
                      <a:r>
                        <a:rPr lang="ro-RO" sz="2000" dirty="0">
                          <a:effectLst/>
                          <a:latin typeface="Arial" panose="020B0604020202020204" pitchFamily="34" charset="0"/>
                          <a:cs typeface="Arial" panose="020B0604020202020204" pitchFamily="34" charset="0"/>
                        </a:rPr>
                        <a:t>LSD 1% =</a:t>
                      </a:r>
                      <a:endParaRPr lang="en-US" sz="2000" dirty="0">
                        <a:effectLst/>
                        <a:latin typeface="Arial" panose="020B0604020202020204" pitchFamily="34" charset="0"/>
                        <a:cs typeface="Arial" panose="020B0604020202020204" pitchFamily="34" charset="0"/>
                      </a:endParaRPr>
                    </a:p>
                    <a:p>
                      <a:pPr algn="ctr">
                        <a:lnSpc>
                          <a:spcPct val="107000"/>
                        </a:lnSpc>
                        <a:spcAft>
                          <a:spcPts val="800"/>
                        </a:spcAft>
                        <a:buNone/>
                        <a:tabLst>
                          <a:tab pos="1501140" algn="l"/>
                        </a:tabLst>
                      </a:pPr>
                      <a:r>
                        <a:rPr lang="ro-RO" sz="2000" dirty="0">
                          <a:effectLst/>
                          <a:latin typeface="Arial" panose="020B0604020202020204" pitchFamily="34" charset="0"/>
                          <a:cs typeface="Arial" panose="020B0604020202020204" pitchFamily="34" charset="0"/>
                        </a:rPr>
                        <a:t>LSD 0.1%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dirty="0">
                          <a:effectLst/>
                          <a:latin typeface="Arial" panose="020B0604020202020204" pitchFamily="34" charset="0"/>
                          <a:cs typeface="Arial" panose="020B0604020202020204" pitchFamily="34" charset="0"/>
                        </a:rPr>
                        <a:t>4.30</a:t>
                      </a:r>
                      <a:endParaRPr lang="en-US" sz="2000" dirty="0">
                        <a:effectLst/>
                        <a:latin typeface="Arial" panose="020B0604020202020204" pitchFamily="34" charset="0"/>
                        <a:cs typeface="Arial" panose="020B0604020202020204" pitchFamily="34" charset="0"/>
                      </a:endParaRPr>
                    </a:p>
                    <a:p>
                      <a:pPr algn="ctr">
                        <a:lnSpc>
                          <a:spcPct val="107000"/>
                        </a:lnSpc>
                        <a:spcAft>
                          <a:spcPts val="800"/>
                        </a:spcAft>
                        <a:buNone/>
                        <a:tabLst>
                          <a:tab pos="1501140" algn="l"/>
                        </a:tabLst>
                      </a:pPr>
                      <a:r>
                        <a:rPr lang="ro-RO" sz="2000" dirty="0">
                          <a:effectLst/>
                          <a:latin typeface="Arial" panose="020B0604020202020204" pitchFamily="34" charset="0"/>
                          <a:cs typeface="Arial" panose="020B0604020202020204" pitchFamily="34" charset="0"/>
                        </a:rPr>
                        <a:t>7.41</a:t>
                      </a:r>
                      <a:endParaRPr lang="en-US" sz="2000" dirty="0">
                        <a:effectLst/>
                        <a:latin typeface="Arial" panose="020B0604020202020204" pitchFamily="34" charset="0"/>
                        <a:cs typeface="Arial" panose="020B0604020202020204" pitchFamily="34" charset="0"/>
                      </a:endParaRPr>
                    </a:p>
                    <a:p>
                      <a:pPr algn="ctr">
                        <a:lnSpc>
                          <a:spcPct val="107000"/>
                        </a:lnSpc>
                        <a:spcAft>
                          <a:spcPts val="800"/>
                        </a:spcAft>
                        <a:buNone/>
                        <a:tabLst>
                          <a:tab pos="1501140" algn="l"/>
                        </a:tabLst>
                      </a:pPr>
                      <a:r>
                        <a:rPr lang="ro-RO" sz="2000" dirty="0">
                          <a:effectLst/>
                          <a:latin typeface="Arial" panose="020B0604020202020204" pitchFamily="34" charset="0"/>
                          <a:cs typeface="Arial" panose="020B0604020202020204" pitchFamily="34" charset="0"/>
                        </a:rPr>
                        <a:t>13.54</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2.45</a:t>
                      </a:r>
                      <a:endParaRPr lang="en-US" sz="2000">
                        <a:effectLst/>
                        <a:latin typeface="Arial" panose="020B0604020202020204" pitchFamily="34" charset="0"/>
                        <a:cs typeface="Arial" panose="020B0604020202020204" pitchFamily="34" charset="0"/>
                      </a:endParaRPr>
                    </a:p>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5.47</a:t>
                      </a:r>
                      <a:endParaRPr lang="en-US" sz="2000">
                        <a:effectLst/>
                        <a:latin typeface="Arial" panose="020B0604020202020204" pitchFamily="34" charset="0"/>
                        <a:cs typeface="Arial" panose="020B0604020202020204" pitchFamily="34" charset="0"/>
                      </a:endParaRPr>
                    </a:p>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9.99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1.23</a:t>
                      </a:r>
                      <a:endParaRPr lang="en-US" sz="2000">
                        <a:effectLst/>
                        <a:latin typeface="Arial" panose="020B0604020202020204" pitchFamily="34" charset="0"/>
                        <a:cs typeface="Arial" panose="020B0604020202020204" pitchFamily="34" charset="0"/>
                      </a:endParaRPr>
                    </a:p>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2.74</a:t>
                      </a:r>
                      <a:endParaRPr lang="en-US" sz="2000">
                        <a:effectLst/>
                        <a:latin typeface="Arial" panose="020B0604020202020204" pitchFamily="34" charset="0"/>
                        <a:cs typeface="Arial" panose="020B0604020202020204" pitchFamily="34" charset="0"/>
                      </a:endParaRPr>
                    </a:p>
                    <a:p>
                      <a:pPr algn="ctr">
                        <a:lnSpc>
                          <a:spcPct val="107000"/>
                        </a:lnSpc>
                        <a:spcAft>
                          <a:spcPts val="800"/>
                        </a:spcAft>
                        <a:buNone/>
                        <a:tabLst>
                          <a:tab pos="1501140" algn="l"/>
                        </a:tabLst>
                      </a:pPr>
                      <a:r>
                        <a:rPr lang="ro-RO" sz="2000">
                          <a:effectLst/>
                          <a:latin typeface="Arial" panose="020B0604020202020204" pitchFamily="34" charset="0"/>
                          <a:cs typeface="Arial" panose="020B0604020202020204" pitchFamily="34" charset="0"/>
                        </a:rPr>
                        <a:t>5.00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buNone/>
                        <a:tabLst>
                          <a:tab pos="1501140" algn="l"/>
                        </a:tabLst>
                      </a:pPr>
                      <a:r>
                        <a:rPr lang="ro-RO" sz="2000" dirty="0">
                          <a:effectLst/>
                          <a:latin typeface="Arial" panose="020B0604020202020204" pitchFamily="34" charset="0"/>
                          <a:cs typeface="Arial" panose="020B0604020202020204" pitchFamily="34" charset="0"/>
                        </a:rPr>
                        <a:t>17.7</a:t>
                      </a:r>
                      <a:endParaRPr lang="en-US" sz="2000" dirty="0">
                        <a:effectLst/>
                        <a:latin typeface="Arial" panose="020B0604020202020204" pitchFamily="34" charset="0"/>
                        <a:cs typeface="Arial" panose="020B0604020202020204" pitchFamily="34" charset="0"/>
                      </a:endParaRPr>
                    </a:p>
                    <a:p>
                      <a:pPr algn="ctr">
                        <a:lnSpc>
                          <a:spcPct val="107000"/>
                        </a:lnSpc>
                        <a:spcAft>
                          <a:spcPts val="800"/>
                        </a:spcAft>
                        <a:buNone/>
                        <a:tabLst>
                          <a:tab pos="1501140" algn="l"/>
                        </a:tabLst>
                      </a:pPr>
                      <a:r>
                        <a:rPr lang="ro-RO" sz="2000" dirty="0">
                          <a:effectLst/>
                          <a:latin typeface="Arial" panose="020B0604020202020204" pitchFamily="34" charset="0"/>
                          <a:cs typeface="Arial" panose="020B0604020202020204" pitchFamily="34" charset="0"/>
                        </a:rPr>
                        <a:t>40.3</a:t>
                      </a:r>
                      <a:endParaRPr lang="en-US" sz="2000" dirty="0">
                        <a:effectLst/>
                        <a:latin typeface="Arial" panose="020B0604020202020204" pitchFamily="34" charset="0"/>
                        <a:cs typeface="Arial" panose="020B0604020202020204" pitchFamily="34" charset="0"/>
                      </a:endParaRPr>
                    </a:p>
                    <a:p>
                      <a:pPr algn="ctr">
                        <a:lnSpc>
                          <a:spcPct val="107000"/>
                        </a:lnSpc>
                        <a:spcAft>
                          <a:spcPts val="800"/>
                        </a:spcAft>
                        <a:buNone/>
                        <a:tabLst>
                          <a:tab pos="1501140" algn="l"/>
                        </a:tabLst>
                      </a:pPr>
                      <a:r>
                        <a:rPr lang="ro-RO" sz="2000" dirty="0">
                          <a:effectLst/>
                          <a:latin typeface="Arial" panose="020B0604020202020204" pitchFamily="34" charset="0"/>
                          <a:cs typeface="Arial" panose="020B0604020202020204" pitchFamily="34" charset="0"/>
                        </a:rPr>
                        <a:t>74.4</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43450192"/>
                  </a:ext>
                </a:extLst>
              </a:tr>
            </a:tbl>
          </a:graphicData>
        </a:graphic>
      </p:graphicFrame>
      <p:sp>
        <p:nvSpPr>
          <p:cNvPr id="6" name="TextBox 5">
            <a:extLst>
              <a:ext uri="{FF2B5EF4-FFF2-40B4-BE49-F238E27FC236}">
                <a16:creationId xmlns:a16="http://schemas.microsoft.com/office/drawing/2014/main" id="{7CB80891-22DD-732E-B566-93345816B3FB}"/>
              </a:ext>
            </a:extLst>
          </p:cNvPr>
          <p:cNvSpPr txBox="1"/>
          <p:nvPr/>
        </p:nvSpPr>
        <p:spPr>
          <a:xfrm>
            <a:off x="2904009" y="25283007"/>
            <a:ext cx="9966157" cy="458780"/>
          </a:xfrm>
          <a:prstGeom prst="rect">
            <a:avLst/>
          </a:prstGeom>
          <a:noFill/>
        </p:spPr>
        <p:txBody>
          <a:bodyPr wrap="square">
            <a:spAutoFit/>
          </a:bodyPr>
          <a:lstStyle/>
          <a:p>
            <a:pPr algn="ctr">
              <a:lnSpc>
                <a:spcPct val="107000"/>
              </a:lnSpc>
              <a:spcAft>
                <a:spcPts val="800"/>
              </a:spcAft>
              <a:buNone/>
              <a:tabLst>
                <a:tab pos="1501140" algn="l"/>
              </a:tabLst>
            </a:pPr>
            <a:r>
              <a:rPr lang="ro-MD"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Table 2. </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results of the application of treatments in sunflower culture</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descr="A close-up of a sunflower&#10;&#10;AI-generated content may be incorrect.">
            <a:extLst>
              <a:ext uri="{FF2B5EF4-FFF2-40B4-BE49-F238E27FC236}">
                <a16:creationId xmlns:a16="http://schemas.microsoft.com/office/drawing/2014/main" id="{3925796E-7F84-1A72-2DFC-024C8EE4ABC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9402941" y="17278973"/>
            <a:ext cx="4832789" cy="3625185"/>
          </a:xfrm>
          <a:prstGeom prst="rect">
            <a:avLst/>
          </a:prstGeom>
          <a:noFill/>
          <a:ln w="6350">
            <a:solidFill>
              <a:sysClr val="windowText" lastClr="000000"/>
            </a:solidFill>
          </a:ln>
        </p:spPr>
      </p:pic>
      <p:pic>
        <p:nvPicPr>
          <p:cNvPr id="8" name="Picture 7" descr="A field of dried sunflowers&#10;&#10;AI-generated content may be incorrect.">
            <a:extLst>
              <a:ext uri="{FF2B5EF4-FFF2-40B4-BE49-F238E27FC236}">
                <a16:creationId xmlns:a16="http://schemas.microsoft.com/office/drawing/2014/main" id="{A8CF2B1B-1130-DD3B-8A9F-495F6B70A61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59847" y="21146880"/>
            <a:ext cx="4832789" cy="3624295"/>
          </a:xfrm>
          <a:prstGeom prst="rect">
            <a:avLst/>
          </a:prstGeom>
          <a:noFill/>
          <a:ln w="3175">
            <a:solidFill>
              <a:sysClr val="windowText" lastClr="000000"/>
            </a:solidFill>
          </a:ln>
        </p:spPr>
      </p:pic>
      <p:sp>
        <p:nvSpPr>
          <p:cNvPr id="9" name="TextBox 8">
            <a:extLst>
              <a:ext uri="{FF2B5EF4-FFF2-40B4-BE49-F238E27FC236}">
                <a16:creationId xmlns:a16="http://schemas.microsoft.com/office/drawing/2014/main" id="{49B0FFC2-49D5-4F29-4947-A4756251011D}"/>
              </a:ext>
            </a:extLst>
          </p:cNvPr>
          <p:cNvSpPr txBox="1"/>
          <p:nvPr/>
        </p:nvSpPr>
        <p:spPr>
          <a:xfrm>
            <a:off x="14235730" y="18637221"/>
            <a:ext cx="3234651" cy="830997"/>
          </a:xfrm>
          <a:prstGeom prst="rect">
            <a:avLst/>
          </a:prstGeom>
          <a:noFill/>
        </p:spPr>
        <p:txBody>
          <a:bodyPr wrap="square">
            <a:spAutoFit/>
          </a:bodyPr>
          <a:lstStyle/>
          <a:p>
            <a:pPr algn="ctr"/>
            <a:r>
              <a:rPr lang="en-US" sz="2400" dirty="0">
                <a:effectLst/>
                <a:latin typeface="Arial" panose="020B0604020202020204" pitchFamily="34" charset="0"/>
                <a:ea typeface="Calibri" panose="020F0502020204030204" pitchFamily="34" charset="0"/>
                <a:cs typeface="Arial" panose="020B0604020202020204" pitchFamily="34" charset="0"/>
              </a:rPr>
              <a:t>Photo.1</a:t>
            </a:r>
            <a:r>
              <a:rPr lang="ro-RO" sz="2400" dirty="0">
                <a:effectLst/>
                <a:latin typeface="Arial" panose="020B0604020202020204" pitchFamily="34" charset="0"/>
                <a:ea typeface="Calibri" panose="020F0502020204030204" pitchFamily="34" charset="0"/>
                <a:cs typeface="Arial" panose="020B0604020202020204" pitchFamily="34" charset="0"/>
              </a:rPr>
              <a:t>.</a:t>
            </a:r>
            <a:r>
              <a:rPr lang="en-US" sz="2400" dirty="0">
                <a:effectLst/>
                <a:latin typeface="Arial" panose="020B0604020202020204" pitchFamily="34" charset="0"/>
                <a:ea typeface="Calibri" panose="020F0502020204030204" pitchFamily="34" charset="0"/>
                <a:cs typeface="Arial" panose="020B0604020202020204" pitchFamily="34" charset="0"/>
              </a:rPr>
              <a:t> Sunflower in the flowering phase</a:t>
            </a:r>
            <a:endParaRPr lang="en-US"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2ACD4D9-4059-4E29-6129-47617811CDCD}"/>
              </a:ext>
            </a:extLst>
          </p:cNvPr>
          <p:cNvSpPr txBox="1"/>
          <p:nvPr/>
        </p:nvSpPr>
        <p:spPr>
          <a:xfrm>
            <a:off x="10115825" y="22518050"/>
            <a:ext cx="3144022" cy="830997"/>
          </a:xfrm>
          <a:prstGeom prst="rect">
            <a:avLst/>
          </a:prstGeom>
          <a:noFill/>
        </p:spPr>
        <p:txBody>
          <a:bodyPr wrap="square">
            <a:spAutoFit/>
          </a:bodyPr>
          <a:lstStyle/>
          <a:p>
            <a:pPr algn="ctr"/>
            <a:r>
              <a:rPr lang="en-US" sz="2400" dirty="0">
                <a:effectLst/>
                <a:latin typeface="Arial" panose="020B0604020202020204" pitchFamily="34" charset="0"/>
                <a:ea typeface="Calibri" panose="020F0502020204030204" pitchFamily="34" charset="0"/>
                <a:cs typeface="Arial" panose="020B0604020202020204" pitchFamily="34" charset="0"/>
              </a:rPr>
              <a:t>Photo</a:t>
            </a:r>
            <a:r>
              <a:rPr lang="ro-RO"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a:effectLst/>
                <a:latin typeface="Arial" panose="020B0604020202020204" pitchFamily="34" charset="0"/>
                <a:ea typeface="Calibri" panose="020F0502020204030204" pitchFamily="34" charset="0"/>
                <a:cs typeface="Arial" panose="020B0604020202020204" pitchFamily="34" charset="0"/>
              </a:rPr>
              <a:t>2</a:t>
            </a:r>
            <a:r>
              <a:rPr lang="ro-RO" sz="2400" dirty="0">
                <a:effectLst/>
                <a:latin typeface="Arial" panose="020B0604020202020204" pitchFamily="34" charset="0"/>
                <a:ea typeface="Calibri" panose="020F0502020204030204" pitchFamily="34" charset="0"/>
                <a:cs typeface="Arial" panose="020B0604020202020204" pitchFamily="34" charset="0"/>
              </a:rPr>
              <a:t>.</a:t>
            </a:r>
            <a:r>
              <a:rPr lang="en-US" sz="2400" dirty="0">
                <a:effectLst/>
                <a:latin typeface="Arial" panose="020B0604020202020204" pitchFamily="34" charset="0"/>
                <a:ea typeface="Calibri" panose="020F0502020204030204" pitchFamily="34" charset="0"/>
                <a:cs typeface="Arial" panose="020B0604020202020204" pitchFamily="34" charset="0"/>
              </a:rPr>
              <a:t> Sunflower in the maturity phase</a:t>
            </a:r>
            <a:endParaRPr lang="en-US" sz="2400" dirty="0">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1CF896A2-8506-4D4A-3021-B06E92A83E9B}"/>
              </a:ext>
            </a:extLst>
          </p:cNvPr>
          <p:cNvGraphicFramePr>
            <a:graphicFrameLocks noGrp="1"/>
          </p:cNvGraphicFramePr>
          <p:nvPr>
            <p:extLst/>
          </p:nvPr>
        </p:nvGraphicFramePr>
        <p:xfrm>
          <a:off x="18642497" y="18513136"/>
          <a:ext cx="11608596" cy="4180993"/>
        </p:xfrm>
        <a:graphic>
          <a:graphicData uri="http://schemas.openxmlformats.org/drawingml/2006/table">
            <a:tbl>
              <a:tblPr firstRow="1" firstCol="1" bandRow="1">
                <a:tableStyleId>{5C22544A-7EE6-4342-B048-85BDC9FD1C3A}</a:tableStyleId>
              </a:tblPr>
              <a:tblGrid>
                <a:gridCol w="1934766">
                  <a:extLst>
                    <a:ext uri="{9D8B030D-6E8A-4147-A177-3AD203B41FA5}">
                      <a16:colId xmlns:a16="http://schemas.microsoft.com/office/drawing/2014/main" val="2420905718"/>
                    </a:ext>
                  </a:extLst>
                </a:gridCol>
                <a:gridCol w="1934766">
                  <a:extLst>
                    <a:ext uri="{9D8B030D-6E8A-4147-A177-3AD203B41FA5}">
                      <a16:colId xmlns:a16="http://schemas.microsoft.com/office/drawing/2014/main" val="678037812"/>
                    </a:ext>
                  </a:extLst>
                </a:gridCol>
                <a:gridCol w="1829991">
                  <a:extLst>
                    <a:ext uri="{9D8B030D-6E8A-4147-A177-3AD203B41FA5}">
                      <a16:colId xmlns:a16="http://schemas.microsoft.com/office/drawing/2014/main" val="3114691853"/>
                    </a:ext>
                  </a:extLst>
                </a:gridCol>
                <a:gridCol w="2039541">
                  <a:extLst>
                    <a:ext uri="{9D8B030D-6E8A-4147-A177-3AD203B41FA5}">
                      <a16:colId xmlns:a16="http://schemas.microsoft.com/office/drawing/2014/main" val="962771195"/>
                    </a:ext>
                  </a:extLst>
                </a:gridCol>
                <a:gridCol w="1934766">
                  <a:extLst>
                    <a:ext uri="{9D8B030D-6E8A-4147-A177-3AD203B41FA5}">
                      <a16:colId xmlns:a16="http://schemas.microsoft.com/office/drawing/2014/main" val="3970411363"/>
                    </a:ext>
                  </a:extLst>
                </a:gridCol>
                <a:gridCol w="1934766">
                  <a:extLst>
                    <a:ext uri="{9D8B030D-6E8A-4147-A177-3AD203B41FA5}">
                      <a16:colId xmlns:a16="http://schemas.microsoft.com/office/drawing/2014/main" val="142786204"/>
                    </a:ext>
                  </a:extLst>
                </a:gridCol>
              </a:tblGrid>
              <a:tr h="908343">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No. var.</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dirty="0">
                          <a:effectLst/>
                          <a:latin typeface="Arial" panose="020B0604020202020204" pitchFamily="34" charset="0"/>
                          <a:cs typeface="Arial" panose="020B0604020202020204" pitchFamily="34" charset="0"/>
                        </a:rPr>
                        <a:t>Variants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Doses for plants</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dirty="0">
                          <a:effectLst/>
                          <a:latin typeface="Arial" panose="020B0604020202020204" pitchFamily="34" charset="0"/>
                          <a:cs typeface="Arial" panose="020B0604020202020204" pitchFamily="34" charset="0"/>
                        </a:rPr>
                        <a:t>Crude protein,</a:t>
                      </a:r>
                      <a:endParaRPr lang="en-US" sz="2000" dirty="0">
                        <a:effectLst/>
                        <a:latin typeface="Arial" panose="020B0604020202020204" pitchFamily="34" charset="0"/>
                        <a:cs typeface="Arial" panose="020B0604020202020204" pitchFamily="34" charset="0"/>
                      </a:endParaRPr>
                    </a:p>
                    <a:p>
                      <a:pPr algn="ctr">
                        <a:lnSpc>
                          <a:spcPct val="107000"/>
                        </a:lnSpc>
                        <a:spcAft>
                          <a:spcPts val="800"/>
                        </a:spcAft>
                        <a:buNone/>
                      </a:pPr>
                      <a:r>
                        <a:rPr lang="ro-RO" sz="2000" dirty="0">
                          <a:effectLst/>
                          <a:latin typeface="Arial" panose="020B060402020202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Oil,</a:t>
                      </a:r>
                      <a:endParaRPr lang="en-US" sz="2000">
                        <a:effectLst/>
                        <a:latin typeface="Arial" panose="020B0604020202020204" pitchFamily="34" charset="0"/>
                        <a:cs typeface="Arial" panose="020B0604020202020204" pitchFamily="34" charset="0"/>
                      </a:endParaRPr>
                    </a:p>
                    <a:p>
                      <a:pPr algn="ctr">
                        <a:lnSpc>
                          <a:spcPct val="107000"/>
                        </a:lnSpc>
                        <a:spcAft>
                          <a:spcPts val="800"/>
                        </a:spcAft>
                        <a:buNone/>
                      </a:pPr>
                      <a:r>
                        <a:rPr lang="ro-RO" sz="2000">
                          <a:effectLst/>
                          <a:latin typeface="Arial" panose="020B060402020202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Seed moisture,</a:t>
                      </a:r>
                      <a:endParaRPr lang="en-US" sz="2000">
                        <a:effectLst/>
                        <a:latin typeface="Arial" panose="020B0604020202020204" pitchFamily="34" charset="0"/>
                        <a:cs typeface="Arial" panose="020B0604020202020204" pitchFamily="34" charset="0"/>
                      </a:endParaRPr>
                    </a:p>
                    <a:p>
                      <a:pPr algn="ctr">
                        <a:lnSpc>
                          <a:spcPct val="107000"/>
                        </a:lnSpc>
                        <a:spcAft>
                          <a:spcPts val="800"/>
                        </a:spcAft>
                        <a:buNone/>
                      </a:pPr>
                      <a:r>
                        <a:rPr lang="ro-RO" sz="2000">
                          <a:effectLst/>
                          <a:latin typeface="Arial" panose="020B060402020202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65959042"/>
                  </a:ext>
                </a:extLst>
              </a:tr>
              <a:tr h="317548">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Rock P+ Bio 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23g+0.5%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16.2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38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10.2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9451265"/>
                  </a:ext>
                </a:extLst>
              </a:tr>
              <a:tr h="317548">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Rock P+ Bio 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23g+0.5%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16.3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39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11.5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79480742"/>
                  </a:ext>
                </a:extLst>
              </a:tr>
              <a:tr h="317548">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Rock P+ Bio 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23g+0.5%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16.1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40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10.7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37686918"/>
                  </a:ext>
                </a:extLst>
              </a:tr>
              <a:tr h="317548">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Rock P+ Bio 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23g+0.5%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16.4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38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10.7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17407647"/>
                  </a:ext>
                </a:extLst>
              </a:tr>
              <a:tr h="317548">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Rock P+ Inoculum</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23g+0.1%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16.3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41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10.6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06857438"/>
                  </a:ext>
                </a:extLst>
              </a:tr>
              <a:tr h="317548">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Rock P</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23g</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16.2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dirty="0">
                          <a:effectLst/>
                          <a:latin typeface="Arial" panose="020B0604020202020204" pitchFamily="34" charset="0"/>
                          <a:cs typeface="Arial" panose="020B0604020202020204" pitchFamily="34" charset="0"/>
                        </a:rPr>
                        <a:t>40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13.1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46438377"/>
                  </a:ext>
                </a:extLst>
              </a:tr>
              <a:tr h="908343">
                <a:tc>
                  <a:txBody>
                    <a:bodyPr/>
                    <a:lstStyle/>
                    <a:p>
                      <a:pPr algn="ctr">
                        <a:lnSpc>
                          <a:spcPct val="107000"/>
                        </a:lnSpc>
                        <a:spcAft>
                          <a:spcPts val="800"/>
                        </a:spcAft>
                        <a:buNone/>
                      </a:pPr>
                      <a:r>
                        <a:rPr lang="ro-RO" sz="20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cs typeface="Arial" panose="020B0604020202020204" pitchFamily="34" charset="0"/>
                      </a:endParaRPr>
                    </a:p>
                    <a:p>
                      <a:pPr algn="ctr">
                        <a:lnSpc>
                          <a:spcPct val="107000"/>
                        </a:lnSpc>
                        <a:spcAft>
                          <a:spcPts val="800"/>
                        </a:spcAft>
                        <a:buNone/>
                      </a:pPr>
                      <a:r>
                        <a:rPr lang="ro-RO" sz="2000">
                          <a:effectLst/>
                          <a:latin typeface="Arial" panose="020B0604020202020204" pitchFamily="34" charset="0"/>
                          <a:cs typeface="Arial" panose="020B0604020202020204" pitchFamily="34" charset="0"/>
                        </a:rPr>
                        <a:t>Normal values</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cs typeface="Arial" panose="020B0604020202020204" pitchFamily="34" charset="0"/>
                      </a:endParaRPr>
                    </a:p>
                    <a:p>
                      <a:pPr algn="ctr">
                        <a:lnSpc>
                          <a:spcPct val="107000"/>
                        </a:lnSpc>
                        <a:spcAft>
                          <a:spcPts val="800"/>
                        </a:spcAft>
                        <a:buNone/>
                      </a:pPr>
                      <a:r>
                        <a:rPr lang="ro-RO" sz="2000">
                          <a:effectLst/>
                          <a:latin typeface="Arial" panose="020B0604020202020204" pitchFamily="34" charset="0"/>
                          <a:cs typeface="Arial" panose="020B0604020202020204" pitchFamily="34" charset="0"/>
                        </a:rPr>
                        <a:t>16,3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cs typeface="Arial" panose="020B0604020202020204" pitchFamily="34" charset="0"/>
                      </a:endParaRPr>
                    </a:p>
                    <a:p>
                      <a:pPr algn="ctr">
                        <a:lnSpc>
                          <a:spcPct val="107000"/>
                        </a:lnSpc>
                        <a:spcAft>
                          <a:spcPts val="800"/>
                        </a:spcAft>
                        <a:buNone/>
                      </a:pPr>
                      <a:r>
                        <a:rPr lang="ro-RO" sz="2000">
                          <a:effectLst/>
                          <a:latin typeface="Arial" panose="020B0604020202020204" pitchFamily="34" charset="0"/>
                          <a:cs typeface="Arial" panose="020B0604020202020204" pitchFamily="34" charset="0"/>
                        </a:rPr>
                        <a:t>39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ro-RO" sz="20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cs typeface="Arial" panose="020B0604020202020204" pitchFamily="34" charset="0"/>
                      </a:endParaRPr>
                    </a:p>
                    <a:p>
                      <a:pPr algn="ctr">
                        <a:lnSpc>
                          <a:spcPct val="107000"/>
                        </a:lnSpc>
                        <a:spcAft>
                          <a:spcPts val="800"/>
                        </a:spcAft>
                        <a:buNone/>
                      </a:pPr>
                      <a:r>
                        <a:rPr lang="ro-RO" sz="2000" dirty="0">
                          <a:effectLst/>
                          <a:latin typeface="Arial" panose="020B0604020202020204" pitchFamily="34" charset="0"/>
                          <a:cs typeface="Arial" panose="020B0604020202020204" pitchFamily="34" charset="0"/>
                        </a:rPr>
                        <a:t>11,5</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17332388"/>
                  </a:ext>
                </a:extLst>
              </a:tr>
            </a:tbl>
          </a:graphicData>
        </a:graphic>
      </p:graphicFrame>
      <p:sp>
        <p:nvSpPr>
          <p:cNvPr id="13" name="TextBox 12">
            <a:extLst>
              <a:ext uri="{FF2B5EF4-FFF2-40B4-BE49-F238E27FC236}">
                <a16:creationId xmlns:a16="http://schemas.microsoft.com/office/drawing/2014/main" id="{B9D04D7B-3745-C766-A016-0ADC3C75380F}"/>
              </a:ext>
            </a:extLst>
          </p:cNvPr>
          <p:cNvSpPr txBox="1"/>
          <p:nvPr/>
        </p:nvSpPr>
        <p:spPr>
          <a:xfrm>
            <a:off x="20302062" y="17916775"/>
            <a:ext cx="8289465" cy="458780"/>
          </a:xfrm>
          <a:prstGeom prst="rect">
            <a:avLst/>
          </a:prstGeom>
          <a:noFill/>
        </p:spPr>
        <p:txBody>
          <a:bodyPr wrap="square">
            <a:spAutoFit/>
          </a:bodyPr>
          <a:lstStyle/>
          <a:p>
            <a:pPr algn="ctr">
              <a:lnSpc>
                <a:spcPct val="107000"/>
              </a:lnSpc>
              <a:spcAft>
                <a:spcPts val="800"/>
              </a:spcAft>
              <a:buNone/>
            </a:pPr>
            <a:r>
              <a:rPr lang="ro-MD"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Table 3. </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Assessment of seed quality by applied treatments</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5" name="Chart 14">
            <a:extLst>
              <a:ext uri="{FF2B5EF4-FFF2-40B4-BE49-F238E27FC236}">
                <a16:creationId xmlns:a16="http://schemas.microsoft.com/office/drawing/2014/main" id="{91BE57D5-0EE6-A9CA-7362-F0CDC18E8FB5}"/>
              </a:ext>
            </a:extLst>
          </p:cNvPr>
          <p:cNvGraphicFramePr/>
          <p:nvPr>
            <p:extLst/>
          </p:nvPr>
        </p:nvGraphicFramePr>
        <p:xfrm>
          <a:off x="14374436" y="25964557"/>
          <a:ext cx="4832789" cy="338851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Chart 26">
            <a:extLst>
              <a:ext uri="{FF2B5EF4-FFF2-40B4-BE49-F238E27FC236}">
                <a16:creationId xmlns:a16="http://schemas.microsoft.com/office/drawing/2014/main" id="{DC69E33E-ED50-CBD1-D7F9-117B5001AEB2}"/>
              </a:ext>
            </a:extLst>
          </p:cNvPr>
          <p:cNvGraphicFramePr/>
          <p:nvPr>
            <p:extLst/>
          </p:nvPr>
        </p:nvGraphicFramePr>
        <p:xfrm>
          <a:off x="19873237" y="23318685"/>
          <a:ext cx="4879055" cy="338546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8" name="Chart 27">
            <a:extLst>
              <a:ext uri="{FF2B5EF4-FFF2-40B4-BE49-F238E27FC236}">
                <a16:creationId xmlns:a16="http://schemas.microsoft.com/office/drawing/2014/main" id="{2DD20248-C086-D77C-BA1F-F3BCB207423D}"/>
              </a:ext>
            </a:extLst>
          </p:cNvPr>
          <p:cNvGraphicFramePr/>
          <p:nvPr>
            <p:extLst/>
          </p:nvPr>
        </p:nvGraphicFramePr>
        <p:xfrm>
          <a:off x="19873236" y="28275078"/>
          <a:ext cx="4879055" cy="338851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9" name="Chart 28">
            <a:extLst>
              <a:ext uri="{FF2B5EF4-FFF2-40B4-BE49-F238E27FC236}">
                <a16:creationId xmlns:a16="http://schemas.microsoft.com/office/drawing/2014/main" id="{D861F38B-E8BF-ED24-D73B-5980D8E247BB}"/>
              </a:ext>
            </a:extLst>
          </p:cNvPr>
          <p:cNvGraphicFramePr/>
          <p:nvPr>
            <p:extLst/>
          </p:nvPr>
        </p:nvGraphicFramePr>
        <p:xfrm>
          <a:off x="25418304" y="25964557"/>
          <a:ext cx="4832789" cy="3385461"/>
        </p:xfrm>
        <a:graphic>
          <a:graphicData uri="http://schemas.openxmlformats.org/drawingml/2006/chart">
            <c:chart xmlns:c="http://schemas.openxmlformats.org/drawingml/2006/chart" xmlns:r="http://schemas.openxmlformats.org/officeDocument/2006/relationships" r:id="rId9"/>
          </a:graphicData>
        </a:graphic>
      </p:graphicFrame>
      <p:sp>
        <p:nvSpPr>
          <p:cNvPr id="30" name="TextBox 29">
            <a:extLst>
              <a:ext uri="{FF2B5EF4-FFF2-40B4-BE49-F238E27FC236}">
                <a16:creationId xmlns:a16="http://schemas.microsoft.com/office/drawing/2014/main" id="{AECE19FB-B249-1A4C-1996-2B0F1CB2FFAA}"/>
              </a:ext>
            </a:extLst>
          </p:cNvPr>
          <p:cNvSpPr txBox="1"/>
          <p:nvPr/>
        </p:nvSpPr>
        <p:spPr>
          <a:xfrm>
            <a:off x="14374436" y="29525846"/>
            <a:ext cx="4879055" cy="646331"/>
          </a:xfrm>
          <a:prstGeom prst="rect">
            <a:avLst/>
          </a:prstGeom>
          <a:noFill/>
        </p:spPr>
        <p:txBody>
          <a:bodyPr wrap="square">
            <a:spAutoFit/>
          </a:bodyPr>
          <a:lstStyle/>
          <a:p>
            <a:pPr algn="ct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Fig. 1. Correlation between capitula biomass</a:t>
            </a:r>
            <a:endParaRPr lang="ro-RO"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and empty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capitules</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biomass</a:t>
            </a:r>
            <a:endParaRPr lang="en-US" sz="18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E5D42FEB-BA8E-0BDB-585A-EB260E4CB15B}"/>
              </a:ext>
            </a:extLst>
          </p:cNvPr>
          <p:cNvSpPr txBox="1"/>
          <p:nvPr/>
        </p:nvSpPr>
        <p:spPr>
          <a:xfrm>
            <a:off x="19800972" y="26753525"/>
            <a:ext cx="5112198" cy="646331"/>
          </a:xfrm>
          <a:prstGeom prst="rect">
            <a:avLst/>
          </a:prstGeom>
          <a:noFill/>
        </p:spPr>
        <p:txBody>
          <a:bodyPr wrap="square">
            <a:spAutoFit/>
          </a:bodyPr>
          <a:lstStyle/>
          <a:p>
            <a:pPr algn="ctr">
              <a:buNone/>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Fig. 2. Correlation between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capitule</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biomas</a:t>
            </a:r>
            <a:r>
              <a:rPr lang="ro-RO"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MTG</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331BC6DF-4610-75C7-2CDE-D0F74EC28D5B}"/>
              </a:ext>
            </a:extLst>
          </p:cNvPr>
          <p:cNvSpPr txBox="1"/>
          <p:nvPr/>
        </p:nvSpPr>
        <p:spPr>
          <a:xfrm>
            <a:off x="20007209" y="31797211"/>
            <a:ext cx="4611108" cy="646331"/>
          </a:xfrm>
          <a:prstGeom prst="rect">
            <a:avLst/>
          </a:prstGeom>
          <a:noFill/>
        </p:spPr>
        <p:txBody>
          <a:bodyPr wrap="square">
            <a:spAutoFit/>
          </a:bodyPr>
          <a:lstStyle/>
          <a:p>
            <a:pPr algn="ct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Fig. 3. Correlation between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capitule</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biomass and seed biomass </a:t>
            </a:r>
            <a:endParaRPr lang="en-US" sz="18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58405983-8E5F-C609-472A-F3900BC7F5DC}"/>
              </a:ext>
            </a:extLst>
          </p:cNvPr>
          <p:cNvSpPr txBox="1"/>
          <p:nvPr/>
        </p:nvSpPr>
        <p:spPr>
          <a:xfrm>
            <a:off x="25537304" y="29444652"/>
            <a:ext cx="4713789" cy="646331"/>
          </a:xfrm>
          <a:prstGeom prst="rect">
            <a:avLst/>
          </a:prstGeom>
          <a:noFill/>
        </p:spPr>
        <p:txBody>
          <a:bodyPr wrap="square">
            <a:spAutoFit/>
          </a:bodyPr>
          <a:lstStyle/>
          <a:p>
            <a:pPr algn="ct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Fig. 4. Correlation between biomass empty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capitules</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and MTG</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05471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1212</TotalTime>
  <Words>2033</Words>
  <Application>Microsoft Office PowerPoint</Application>
  <PresentationFormat>Custom</PresentationFormat>
  <Paragraphs>440</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 Black</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Cristina Zaharia | ASAS</cp:lastModifiedBy>
  <cp:revision>168</cp:revision>
  <cp:lastPrinted>2020-03-30T08:43:16Z</cp:lastPrinted>
  <dcterms:created xsi:type="dcterms:W3CDTF">2015-08-26T05:25:30Z</dcterms:created>
  <dcterms:modified xsi:type="dcterms:W3CDTF">2026-05-26T07:54:11Z</dcterms:modified>
</cp:coreProperties>
</file>